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Josefin Slab"/>
      <p:regular r:id="rId73"/>
      <p:bold r:id="rId74"/>
      <p:italic r:id="rId75"/>
      <p:boldItalic r:id="rId76"/>
    </p:embeddedFont>
    <p:embeddedFont>
      <p:font typeface="Anton"/>
      <p:regular r:id="rId77"/>
    </p:embeddedFont>
    <p:embeddedFont>
      <p:font typeface="Staatliches"/>
      <p:regular r:id="rId78"/>
    </p:embeddedFont>
    <p:embeddedFont>
      <p:font typeface="Roboto"/>
      <p:regular r:id="rId79"/>
      <p:bold r:id="rId80"/>
      <p:italic r:id="rId81"/>
      <p:boldItalic r:id="rId82"/>
    </p:embeddedFont>
    <p:embeddedFont>
      <p:font typeface="Anaheim"/>
      <p:regular r:id="rId83"/>
    </p:embeddedFont>
    <p:embeddedFont>
      <p:font typeface="Abel"/>
      <p:regular r:id="rId84"/>
    </p:embeddedFont>
    <p:embeddedFont>
      <p:font typeface="Pacifico"/>
      <p:regular r:id="rId85"/>
    </p:embeddedFont>
    <p:embeddedFont>
      <p:font typeface="Josefin Sans"/>
      <p:regular r:id="rId86"/>
      <p:bold r:id="rId87"/>
      <p:italic r:id="rId88"/>
      <p:boldItalic r:id="rId89"/>
    </p:embeddedFont>
    <p:embeddedFont>
      <p:font typeface="Unica One"/>
      <p:regular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BD8A1D-A5B3-489E-90AE-03E4B96E8DE9}">
  <a:tblStyle styleId="{D2BD8A1D-A5B3-489E-90AE-03E4B96E8D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bel-regular.fntdata"/><Relationship Id="rId83" Type="http://schemas.openxmlformats.org/officeDocument/2006/relationships/font" Target="fonts/Anaheim-regular.fntdata"/><Relationship Id="rId42" Type="http://schemas.openxmlformats.org/officeDocument/2006/relationships/slide" Target="slides/slide36.xml"/><Relationship Id="rId86" Type="http://schemas.openxmlformats.org/officeDocument/2006/relationships/font" Target="fonts/JosefinSans-regular.fntdata"/><Relationship Id="rId41" Type="http://schemas.openxmlformats.org/officeDocument/2006/relationships/slide" Target="slides/slide35.xml"/><Relationship Id="rId85" Type="http://schemas.openxmlformats.org/officeDocument/2006/relationships/font" Target="fonts/Pacifico-regular.fntdata"/><Relationship Id="rId44" Type="http://schemas.openxmlformats.org/officeDocument/2006/relationships/slide" Target="slides/slide38.xml"/><Relationship Id="rId88" Type="http://schemas.openxmlformats.org/officeDocument/2006/relationships/font" Target="fonts/JosefinSans-italic.fntdata"/><Relationship Id="rId43" Type="http://schemas.openxmlformats.org/officeDocument/2006/relationships/slide" Target="slides/slide37.xml"/><Relationship Id="rId87" Type="http://schemas.openxmlformats.org/officeDocument/2006/relationships/font" Target="fonts/JosefinSans-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JosefinSans-bold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JosefinSlab-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JosefinSlab-italic.fntdata"/><Relationship Id="rId30" Type="http://schemas.openxmlformats.org/officeDocument/2006/relationships/slide" Target="slides/slide24.xml"/><Relationship Id="rId74" Type="http://schemas.openxmlformats.org/officeDocument/2006/relationships/font" Target="fonts/JosefinSlab-bold.fntdata"/><Relationship Id="rId33" Type="http://schemas.openxmlformats.org/officeDocument/2006/relationships/slide" Target="slides/slide27.xml"/><Relationship Id="rId77" Type="http://schemas.openxmlformats.org/officeDocument/2006/relationships/font" Target="fonts/Anton-regular.fntdata"/><Relationship Id="rId32" Type="http://schemas.openxmlformats.org/officeDocument/2006/relationships/slide" Target="slides/slide26.xml"/><Relationship Id="rId76" Type="http://schemas.openxmlformats.org/officeDocument/2006/relationships/font" Target="fonts/JosefinSlab-boldItalic.fntdata"/><Relationship Id="rId35" Type="http://schemas.openxmlformats.org/officeDocument/2006/relationships/slide" Target="slides/slide29.xml"/><Relationship Id="rId79" Type="http://schemas.openxmlformats.org/officeDocument/2006/relationships/font" Target="fonts/Roboto-regular.fntdata"/><Relationship Id="rId34" Type="http://schemas.openxmlformats.org/officeDocument/2006/relationships/slide" Target="slides/slide28.xml"/><Relationship Id="rId78" Type="http://schemas.openxmlformats.org/officeDocument/2006/relationships/font" Target="fonts/Staatliches-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UnicaOne-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soonline.com/article/3429569/what-is-a-computer-worm-how-this-self-spreading-malware-wreaks-havoc.html" TargetMode="External"/><Relationship Id="rId3" Type="http://schemas.openxmlformats.org/officeDocument/2006/relationships/hyperlink" Target="https://www.csoonline.com/article/3406446/what-is-a-computer-virus-how-they-spread-and-5-signs-youve-been-infected.html" TargetMode="External"/><Relationship Id="rId4" Type="http://schemas.openxmlformats.org/officeDocument/2006/relationships/hyperlink" Target="https://www.csoonline.com/article/3403381/what-is-a-trojan-horse-how-this-tricky-malware-works.html" TargetMode="External"/><Relationship Id="rId5" Type="http://schemas.openxmlformats.org/officeDocument/2006/relationships/hyperlink" Target="https://www.csoonline.com/article/3222066/how-to-detect-and-remove-a-rootkit-in-windows-10.html" TargetMode="External"/><Relationship Id="rId6" Type="http://schemas.openxmlformats.org/officeDocument/2006/relationships/hyperlink" Target="https://searchsecurity.techtarget.com/definition/rootkit" TargetMode="External"/><Relationship Id="rId7" Type="http://schemas.openxmlformats.org/officeDocument/2006/relationships/hyperlink" Target="https://www.csoonline.com/article/3236183/ransomware/what-is-ransomware-how-it-works-and-how-to-remove-it.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D5" TargetMode="External"/><Relationship Id="rId3" Type="http://schemas.openxmlformats.org/officeDocument/2006/relationships/hyperlink" Target="https://en.wikipedia.org/wiki/Bit" TargetMode="External"/><Relationship Id="rId4" Type="http://schemas.openxmlformats.org/officeDocument/2006/relationships/hyperlink" Target="https://seedsecuritylabs.org/Labs_16.04/PDF/Crypto_MD5_Collision.pdf" TargetMode="External"/><Relationship Id="rId5" Type="http://schemas.openxmlformats.org/officeDocument/2006/relationships/hyperlink" Target="https://en.wikipedia.org/wiki/SHA-2" TargetMode="External"/><Relationship Id="rId6" Type="http://schemas.openxmlformats.org/officeDocument/2006/relationships/hyperlink" Target="https://shattered.io/"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our sixth session! This semester is flying by. As always today we will be covering a handful of topics: dictionaries, tuples, sets, malware, and an intro to VirusTotal. We are really in it now y’all between tackling complex programming concepts and substantive security material.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58cbea8c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58cbea8c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87627c451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87627c451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87627c45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87627c45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87627c45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87627c45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87627c451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87627c451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87627c451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87627c451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87627c451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87627c451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87627c45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87627c45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87627c451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87627c451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87627c451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87627c451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8485fb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8485fb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have a homework due and a quiz.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87627c451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87627c451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87627c451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87627c451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87627c451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87627c451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58cbea8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58cbea8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58cbea8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58cbea8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58cbea8c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58cbea8c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58cbea8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58cbea8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58cbea8c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f58cbea8c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87627c451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87627c451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58cbea8c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58cbea8c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8485fb6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8485fb6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week we have our second to last homework due before we get into the projects. I highlight this because we are working our way through the basics and are quite near the point where the homework will move into purely the applied style of programming questions.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5e302407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5e302407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5e302407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5e302407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JSON was created to be a universal data format that could be used across all languages and frameworks which means that it has to be quite simple so that it can work with both a Ruby on Rails application and an iOS mobile app.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5e30240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5e30240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highlight>
                  <a:srgbClr val="FFFFFF"/>
                </a:highlight>
                <a:latin typeface="Verdana"/>
                <a:ea typeface="Verdana"/>
                <a:cs typeface="Verdana"/>
                <a:sym typeface="Verdana"/>
              </a:rPr>
              <a:t>If you have a JSON string, you can parse it by using the </a:t>
            </a:r>
            <a:r>
              <a:rPr lang="en" sz="1200">
                <a:solidFill>
                  <a:srgbClr val="DC143C"/>
                </a:solidFill>
                <a:latin typeface="Consolas"/>
                <a:ea typeface="Consolas"/>
                <a:cs typeface="Consolas"/>
                <a:sym typeface="Consolas"/>
              </a:rPr>
              <a:t>json.loads()</a:t>
            </a:r>
            <a:r>
              <a:rPr lang="en" sz="1150">
                <a:solidFill>
                  <a:schemeClr val="dk1"/>
                </a:solidFill>
                <a:highlight>
                  <a:srgbClr val="FFFFFF"/>
                </a:highlight>
                <a:latin typeface="Verdana"/>
                <a:ea typeface="Verdana"/>
                <a:cs typeface="Verdana"/>
                <a:sym typeface="Verdana"/>
              </a:rPr>
              <a:t> method.</a:t>
            </a:r>
            <a:endParaRPr sz="1150">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None/>
            </a:pPr>
            <a:r>
              <a:rPr lang="en" sz="1150">
                <a:solidFill>
                  <a:schemeClr val="dk1"/>
                </a:solidFill>
                <a:highlight>
                  <a:srgbClr val="FFFFFF"/>
                </a:highlight>
                <a:latin typeface="Verdana"/>
                <a:ea typeface="Verdana"/>
                <a:cs typeface="Verdana"/>
                <a:sym typeface="Verdana"/>
              </a:rPr>
              <a:t>If you have a Python object, you can convert it into a JSON string by using the </a:t>
            </a:r>
            <a:r>
              <a:rPr lang="en" sz="1200">
                <a:solidFill>
                  <a:srgbClr val="DC143C"/>
                </a:solidFill>
                <a:latin typeface="Consolas"/>
                <a:ea typeface="Consolas"/>
                <a:cs typeface="Consolas"/>
                <a:sym typeface="Consolas"/>
              </a:rPr>
              <a:t>json.dumps()</a:t>
            </a:r>
            <a:r>
              <a:rPr lang="en" sz="1150">
                <a:solidFill>
                  <a:schemeClr val="dk1"/>
                </a:solidFill>
                <a:highlight>
                  <a:srgbClr val="FFFFFF"/>
                </a:highlight>
                <a:latin typeface="Verdana"/>
                <a:ea typeface="Verdana"/>
                <a:cs typeface="Verdana"/>
                <a:sym typeface="Verdana"/>
              </a:rPr>
              <a:t> method.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58cbea8c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58cbea8c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87627c451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87627c451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87627c451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e87627c451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58cbea8c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58cbea8c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58cbea8c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58cbea8c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58cbea8c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58cbea8c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87627c45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87627c45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8485fb65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8485fb65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we’ll have a q&amp;a to answer any last-minute burning questions from last week and then we’ll be doing the practice quiz. After that, we’ll start the lecture. We’ll cover a handful of topics with a break at 8 pm and we’ll wrap the class up before 9 pm.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f5762b94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f5762b94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5762b9486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5762b9486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[Lauren] Malware is a portmanteau of the terms “malicious” and “software.” Malware can take many different forms and thus has many different definitions. T</a:t>
            </a:r>
            <a:r>
              <a:rPr lang="en"/>
              <a:t>ypically we think of malware as code which was designed to disrupt, disable, take control of, or co-opt a computing system. </a:t>
            </a:r>
            <a:r>
              <a:rPr lang="en">
                <a:solidFill>
                  <a:schemeClr val="dk1"/>
                </a:solidFill>
              </a:rPr>
              <a:t>Software is identified as malware based on its intended use. An important note which we will come back to in a few slides is that it should not matter if the user has technically consented to a specific action (e.g. accessing their data) but rather whether or not how the data will be used is clearly declared.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way malware works at its most basic is that a technology or user interacts with code in some way which has been designed to identify vulnerabilities on the system (could be at any level across hardware, the operating system, or software on the device) and to exploit those vulnerabilities. It is important to understand that if a system is operating with no vulnerabilities then it will not be vulnerable to malware. We are going to do a class on vulnerabilities in a couple of weeks which will help to spell this out in more detail but know that vulnerabilities and malware are intrinsically linked. </a:t>
            </a:r>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2100"/>
              </a:spcBef>
              <a:spcAft>
                <a:spcPts val="2100"/>
              </a:spcAft>
              <a:buNone/>
            </a:pPr>
            <a:r>
              <a:t/>
            </a:r>
            <a:endParaRPr/>
          </a:p>
        </p:txBody>
      </p:sp>
      <p:sp>
        <p:nvSpPr>
          <p:cNvPr id="508" name="Google Shape;508;gf5762b9486_0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5762b9486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f5762b9486_0_1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rial"/>
                <a:ea typeface="Arial"/>
                <a:cs typeface="Arial"/>
                <a:sym typeface="Arial"/>
              </a:rPr>
              <a:t>[Lauren] Malware can make entry onto your computer via file downloads, visiting infected websites, or through </a:t>
            </a:r>
            <a:r>
              <a:rPr lang="en"/>
              <a:t>interactions with links or attachments.</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latin typeface="Arial"/>
                <a:ea typeface="Arial"/>
                <a:cs typeface="Arial"/>
                <a:sym typeface="Arial"/>
              </a:rPr>
              <a:t>A common misunderstanding within companies is that malware is only spread via </a:t>
            </a:r>
            <a:r>
              <a:rPr lang="en"/>
              <a:t>attachments</a:t>
            </a:r>
            <a:r>
              <a:rPr lang="en" sz="1100">
                <a:latin typeface="Arial"/>
                <a:ea typeface="Arial"/>
                <a:cs typeface="Arial"/>
                <a:sym typeface="Arial"/>
              </a:rPr>
              <a:t>. This is not true. Links can also be used to spread malware.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That said files are particularly concerning. Common methods of interact</a:t>
            </a:r>
            <a:r>
              <a:rPr lang="en"/>
              <a:t>ing with malicious files is through</a:t>
            </a:r>
            <a:r>
              <a:rPr lang="en" sz="1100">
                <a:latin typeface="Arial"/>
                <a:ea typeface="Arial"/>
                <a:cs typeface="Arial"/>
                <a:sym typeface="Arial"/>
              </a:rPr>
              <a:t> Word Documents, Excel Files, and PDFs which can all contain malicious executables.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Applications, like the ones you install on your phone, can themselves </a:t>
            </a:r>
            <a:r>
              <a:rPr lang="en"/>
              <a:t>be </a:t>
            </a:r>
            <a:r>
              <a:rPr lang="en" sz="1100">
                <a:latin typeface="Arial"/>
                <a:ea typeface="Arial"/>
                <a:cs typeface="Arial"/>
                <a:sym typeface="Arial"/>
              </a:rPr>
              <a:t>malicious. Let’s say you got a malicious app onto the App Store then lots of people would install it and be none the wiser.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 sz="1100">
                <a:solidFill>
                  <a:srgbClr val="1A1A1A"/>
                </a:solidFill>
                <a:highlight>
                  <a:srgbClr val="FFFFFF"/>
                </a:highlight>
                <a:latin typeface="Arial"/>
                <a:ea typeface="Arial"/>
                <a:cs typeface="Arial"/>
                <a:sym typeface="Arial"/>
              </a:rPr>
              <a:t>Zero-click exploitation is rarer and the vulnerabilities that can be exploited this way </a:t>
            </a:r>
            <a:r>
              <a:rPr lang="en">
                <a:solidFill>
                  <a:srgbClr val="1A1A1A"/>
                </a:solidFill>
                <a:highlight>
                  <a:srgbClr val="FFFFFF"/>
                </a:highlight>
              </a:rPr>
              <a:t>are </a:t>
            </a:r>
            <a:r>
              <a:rPr lang="en" sz="1100">
                <a:solidFill>
                  <a:srgbClr val="1A1A1A"/>
                </a:solidFill>
                <a:highlight>
                  <a:srgbClr val="FFFFFF"/>
                </a:highlight>
                <a:latin typeface="Arial"/>
                <a:ea typeface="Arial"/>
                <a:cs typeface="Arial"/>
                <a:sym typeface="Arial"/>
              </a:rPr>
              <a:t>highly </a:t>
            </a:r>
            <a:r>
              <a:rPr lang="en">
                <a:solidFill>
                  <a:srgbClr val="1A1A1A"/>
                </a:solidFill>
                <a:highlight>
                  <a:srgbClr val="FFFFFF"/>
                </a:highlight>
              </a:rPr>
              <a:t>sought after and therefore less likely to be used on the general public</a:t>
            </a:r>
            <a:r>
              <a:rPr lang="en" sz="1100">
                <a:solidFill>
                  <a:srgbClr val="1A1A1A"/>
                </a:solidFill>
                <a:highlight>
                  <a:srgbClr val="FFFFFF"/>
                </a:highlight>
                <a:latin typeface="Arial"/>
                <a:ea typeface="Arial"/>
                <a:cs typeface="Arial"/>
                <a:sym typeface="Arial"/>
              </a:rPr>
              <a:t>. The idea here is that something could happen like you open a text and bam you are infected without having had to click on anything within the text. Any system that receives data before determining whether that delivery is trustworthy can suffer an interactionless attack. </a:t>
            </a:r>
            <a:endParaRPr sz="1100">
              <a:latin typeface="Arial"/>
              <a:ea typeface="Arial"/>
              <a:cs typeface="Arial"/>
              <a:sym typeface="Arial"/>
            </a:endParaRPr>
          </a:p>
        </p:txBody>
      </p:sp>
      <p:sp>
        <p:nvSpPr>
          <p:cNvPr id="516" name="Google Shape;516;gf5762b9486_0_1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5762b9486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f5762b9486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[Lauren] There are quite a few different types of malware</a:t>
            </a:r>
            <a:r>
              <a:rPr lang="en"/>
              <a:t> and when you describe the TTPs of a given attack it can be helpful and important to describe the type of malware used. </a:t>
            </a:r>
            <a:r>
              <a:rPr lang="en" sz="1100">
                <a:solidFill>
                  <a:srgbClr val="000000"/>
                </a:solidFill>
                <a:latin typeface="Arial"/>
                <a:ea typeface="Arial"/>
                <a:cs typeface="Arial"/>
                <a:sym typeface="Arial"/>
              </a:rPr>
              <a:t>Some common terms are worm, virus, trojan, rootkit, backdoor, RAT, and ransomware.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Helvetica Neue"/>
              <a:buChar char="●"/>
            </a:pPr>
            <a:r>
              <a:rPr lang="en" sz="1100">
                <a:solidFill>
                  <a:srgbClr val="000000"/>
                </a:solidFill>
                <a:highlight>
                  <a:srgbClr val="FFFFFF"/>
                </a:highlight>
                <a:latin typeface="Arial"/>
                <a:ea typeface="Arial"/>
                <a:cs typeface="Arial"/>
                <a:sym typeface="Arial"/>
              </a:rPr>
              <a:t>A </a:t>
            </a:r>
            <a:r>
              <a:rPr b="1" lang="en" sz="1100" u="sng">
                <a:solidFill>
                  <a:srgbClr val="000000"/>
                </a:solidFill>
                <a:highlight>
                  <a:srgbClr val="FFFFFF"/>
                </a:highlight>
                <a:latin typeface="Arial"/>
                <a:ea typeface="Arial"/>
                <a:cs typeface="Arial"/>
                <a:sym typeface="Arial"/>
                <a:hlinkClick r:id="rId2">
                  <a:extLst>
                    <a:ext uri="{A12FA001-AC4F-418D-AE19-62706E023703}">
                      <ahyp:hlinkClr val="tx"/>
                    </a:ext>
                  </a:extLst>
                </a:hlinkClick>
              </a:rPr>
              <a:t>worm</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rPr>
              <a:t>is standalo</a:t>
            </a:r>
            <a:r>
              <a:rPr lang="en">
                <a:highlight>
                  <a:srgbClr val="FFFFFF"/>
                </a:highlight>
              </a:rPr>
              <a:t>ne software which</a:t>
            </a:r>
            <a:r>
              <a:rPr b="1" lang="en">
                <a:highlight>
                  <a:srgbClr val="FFFFFF"/>
                </a:highlight>
              </a:rPr>
              <a:t> </a:t>
            </a:r>
            <a:r>
              <a:rPr lang="en">
                <a:highlight>
                  <a:srgbClr val="FFFFFF"/>
                </a:highlight>
              </a:rPr>
              <a:t>can replicate itself and infect multiple computers on a network. Network worms often use computer networks to spread, slowing down traffic and relying on security failures (such as outdated operating systems and lack of AV) to spread. While viruses require the spreading of a file, worms are a standalone software and do not require a host or human help to spread. </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Helvetica Neue"/>
              <a:buChar char="●"/>
            </a:pPr>
            <a:r>
              <a:rPr lang="en" sz="1100">
                <a:solidFill>
                  <a:srgbClr val="000000"/>
                </a:solidFill>
                <a:highlight>
                  <a:srgbClr val="FFFFFF"/>
                </a:highlight>
                <a:latin typeface="Arial"/>
                <a:ea typeface="Arial"/>
                <a:cs typeface="Arial"/>
                <a:sym typeface="Arial"/>
              </a:rPr>
              <a:t>A </a:t>
            </a:r>
            <a:r>
              <a:rPr b="1" lang="en" sz="1100" u="sng">
                <a:solidFill>
                  <a:srgbClr val="000000"/>
                </a:solidFill>
                <a:highlight>
                  <a:srgbClr val="FFFFFF"/>
                </a:highlight>
                <a:latin typeface="Arial"/>
                <a:ea typeface="Arial"/>
                <a:cs typeface="Arial"/>
                <a:sym typeface="Arial"/>
                <a:hlinkClick r:id="rId3">
                  <a:extLst>
                    <a:ext uri="{A12FA001-AC4F-418D-AE19-62706E023703}">
                      <ahyp:hlinkClr val="tx"/>
                    </a:ext>
                  </a:extLst>
                </a:hlinkClick>
              </a:rPr>
              <a:t>virus</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i</a:t>
            </a:r>
            <a:r>
              <a:rPr lang="en">
                <a:highlight>
                  <a:srgbClr val="FFFFFF"/>
                </a:highlight>
              </a:rPr>
              <a:t>s typically attached to an executable file which means that it might exist on a system but will not spread until a user opens the infected program. Viruses often originate on the internet and spread when downloading a file infected with a virus. Peer to peer file sharing and email attachments are other common methods through which viruses are spread. </a:t>
            </a:r>
            <a:endParaRPr>
              <a:highlight>
                <a:srgbClr val="FFFFFF"/>
              </a:highlight>
            </a:endParaRPr>
          </a:p>
          <a:p>
            <a:pPr indent="-298450" lvl="0" marL="457200" rtl="0" algn="l">
              <a:lnSpc>
                <a:spcPct val="115000"/>
              </a:lnSpc>
              <a:spcBef>
                <a:spcPts val="0"/>
              </a:spcBef>
              <a:spcAft>
                <a:spcPts val="0"/>
              </a:spcAft>
              <a:buClr>
                <a:srgbClr val="16161D"/>
              </a:buClr>
              <a:buSzPts val="1100"/>
              <a:buFont typeface="Helvetica Neue"/>
              <a:buChar char="●"/>
            </a:pPr>
            <a:r>
              <a:rPr lang="en">
                <a:solidFill>
                  <a:schemeClr val="dk1"/>
                </a:solidFill>
                <a:highlight>
                  <a:schemeClr val="lt1"/>
                </a:highlight>
              </a:rPr>
              <a:t>A</a:t>
            </a:r>
            <a:r>
              <a:rPr b="1" lang="en">
                <a:solidFill>
                  <a:schemeClr val="dk1"/>
                </a:solidFill>
                <a:highlight>
                  <a:schemeClr val="lt1"/>
                </a:highlight>
              </a:rPr>
              <a:t> Botnet</a:t>
            </a:r>
            <a:r>
              <a:rPr lang="en">
                <a:solidFill>
                  <a:schemeClr val="dk1"/>
                </a:solidFill>
                <a:highlight>
                  <a:schemeClr val="lt1"/>
                </a:highlight>
              </a:rPr>
              <a:t> is a network of infected computers. There is a master computer which is infecting zombie computers. Then it can distribute its activity across all of the zombie computers. This is particularly important when you need a lot of traffic for your attack such as in a DDOS. </a:t>
            </a:r>
            <a:endParaRPr>
              <a:highlight>
                <a:srgbClr val="FFFFFF"/>
              </a:highlight>
            </a:endParaRPr>
          </a:p>
          <a:p>
            <a:pPr indent="-298450" lvl="0" marL="457200" rtl="0" algn="l">
              <a:lnSpc>
                <a:spcPct val="115000"/>
              </a:lnSpc>
              <a:spcBef>
                <a:spcPts val="0"/>
              </a:spcBef>
              <a:spcAft>
                <a:spcPts val="0"/>
              </a:spcAft>
              <a:buClr>
                <a:srgbClr val="000000"/>
              </a:buClr>
              <a:buSzPts val="1100"/>
              <a:buFont typeface="Helvetica Neue"/>
              <a:buChar char="●"/>
            </a:pPr>
            <a:r>
              <a:rPr lang="en" sz="1100">
                <a:solidFill>
                  <a:srgbClr val="000000"/>
                </a:solidFill>
                <a:highlight>
                  <a:srgbClr val="FFFFFF"/>
                </a:highlight>
                <a:latin typeface="Arial"/>
                <a:ea typeface="Arial"/>
                <a:cs typeface="Arial"/>
                <a:sym typeface="Arial"/>
              </a:rPr>
              <a:t>A </a:t>
            </a:r>
            <a:r>
              <a:rPr b="1" lang="en" sz="1100" u="sng">
                <a:solidFill>
                  <a:srgbClr val="000000"/>
                </a:solidFill>
                <a:highlight>
                  <a:srgbClr val="FFFFFF"/>
                </a:highlight>
                <a:latin typeface="Arial"/>
                <a:ea typeface="Arial"/>
                <a:cs typeface="Arial"/>
                <a:sym typeface="Arial"/>
                <a:hlinkClick r:id="rId4">
                  <a:extLst>
                    <a:ext uri="{A12FA001-AC4F-418D-AE19-62706E023703}">
                      <ahyp:hlinkClr val="tx"/>
                    </a:ext>
                  </a:extLst>
                </a:hlinkClick>
              </a:rPr>
              <a:t>trojan</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is a program that cannot reproduce itself but masquerades as something the user wants and tricks them into activating it so it can do its damage and spread. </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16161D"/>
              </a:buClr>
              <a:buSzPts val="1100"/>
              <a:buFont typeface="Helvetica Neue"/>
              <a:buChar char="●"/>
            </a:pPr>
            <a:r>
              <a:rPr b="1" lang="en">
                <a:highlight>
                  <a:srgbClr val="FFFFFF"/>
                </a:highlight>
              </a:rPr>
              <a:t>Spyware </a:t>
            </a:r>
            <a:r>
              <a:rPr lang="en">
                <a:highlight>
                  <a:srgbClr val="FFFFFF"/>
                </a:highlight>
              </a:rPr>
              <a:t>typically rests on a system and collects information about the user and relays that back to the operator of the spyware. Adware is a type of spyware which relays this info back to an advertiser.</a:t>
            </a:r>
            <a:endParaRPr>
              <a:highlight>
                <a:srgbClr val="FFFFFF"/>
              </a:highlight>
            </a:endParaRPr>
          </a:p>
          <a:p>
            <a:pPr indent="-298450" lvl="0" marL="457200" rtl="0" algn="l">
              <a:lnSpc>
                <a:spcPct val="115000"/>
              </a:lnSpc>
              <a:spcBef>
                <a:spcPts val="0"/>
              </a:spcBef>
              <a:spcAft>
                <a:spcPts val="0"/>
              </a:spcAft>
              <a:buClr>
                <a:srgbClr val="000000"/>
              </a:buClr>
              <a:buSzPts val="1100"/>
              <a:buFont typeface="Helvetica Neue"/>
              <a:buChar char="●"/>
            </a:pPr>
            <a:r>
              <a:rPr lang="en" sz="1100">
                <a:solidFill>
                  <a:srgbClr val="000000"/>
                </a:solidFill>
                <a:highlight>
                  <a:srgbClr val="FFFFFF"/>
                </a:highlight>
                <a:latin typeface="Arial"/>
                <a:ea typeface="Arial"/>
                <a:cs typeface="Arial"/>
                <a:sym typeface="Arial"/>
              </a:rPr>
              <a:t>A </a:t>
            </a:r>
            <a:r>
              <a:rPr b="1" lang="en" sz="1100" u="sng">
                <a:solidFill>
                  <a:srgbClr val="000000"/>
                </a:solidFill>
                <a:highlight>
                  <a:srgbClr val="FFFFFF"/>
                </a:highlight>
                <a:latin typeface="Arial"/>
                <a:ea typeface="Arial"/>
                <a:cs typeface="Arial"/>
                <a:sym typeface="Arial"/>
                <a:hlinkClick r:id="rId5">
                  <a:extLst>
                    <a:ext uri="{A12FA001-AC4F-418D-AE19-62706E023703}">
                      <ahyp:hlinkClr val="tx"/>
                    </a:ext>
                  </a:extLst>
                </a:hlinkClick>
              </a:rPr>
              <a:t>rootkit</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is</a:t>
            </a:r>
            <a:r>
              <a:rPr lang="en">
                <a:highlight>
                  <a:srgbClr val="FFFFFF"/>
                </a:highlight>
              </a:rPr>
              <a:t> </a:t>
            </a:r>
            <a:r>
              <a:rPr lang="en" sz="1100">
                <a:solidFill>
                  <a:srgbClr val="000000"/>
                </a:solidFill>
                <a:highlight>
                  <a:srgbClr val="FFFFFF"/>
                </a:highlight>
                <a:latin typeface="Arial"/>
                <a:ea typeface="Arial"/>
                <a:cs typeface="Arial"/>
                <a:sym typeface="Arial"/>
              </a:rPr>
              <a:t>"a program or, more often, a collection of software tools that gives a threat actor remote access to and control over a computer or other system." (</a:t>
            </a:r>
            <a:r>
              <a:rPr lang="en" u="sng">
                <a:solidFill>
                  <a:schemeClr val="dk1"/>
                </a:solidFill>
                <a:highlight>
                  <a:schemeClr val="lt1"/>
                </a:highlight>
                <a:hlinkClick r:id="rId6">
                  <a:extLst>
                    <a:ext uri="{A12FA001-AC4F-418D-AE19-62706E023703}">
                      <ahyp:hlinkClr val="tx"/>
                    </a:ext>
                  </a:extLst>
                </a:hlinkClick>
              </a:rPr>
              <a:t>TechTarget</a:t>
            </a:r>
            <a:r>
              <a:rPr lang="en">
                <a:solidFill>
                  <a:schemeClr val="dk1"/>
                </a:solidFill>
                <a:highlight>
                  <a:schemeClr val="lt1"/>
                </a:highlight>
              </a:rPr>
              <a:t>)</a:t>
            </a:r>
            <a:r>
              <a:rPr lang="en" sz="1100">
                <a:solidFill>
                  <a:srgbClr val="000000"/>
                </a:solidFill>
                <a:highlight>
                  <a:srgbClr val="FFFFFF"/>
                </a:highlight>
                <a:latin typeface="Arial"/>
                <a:ea typeface="Arial"/>
                <a:cs typeface="Arial"/>
                <a:sym typeface="Arial"/>
              </a:rPr>
              <a:t> It gets its name because it's a kit of tools that (generally illicitly) gain </a:t>
            </a:r>
            <a:r>
              <a:rPr i="1" lang="en" sz="1100">
                <a:solidFill>
                  <a:srgbClr val="000000"/>
                </a:solidFill>
                <a:highlight>
                  <a:srgbClr val="FFFFFF"/>
                </a:highlight>
                <a:latin typeface="Arial"/>
                <a:ea typeface="Arial"/>
                <a:cs typeface="Arial"/>
                <a:sym typeface="Arial"/>
              </a:rPr>
              <a:t>root access </a:t>
            </a:r>
            <a:r>
              <a:rPr lang="en" sz="1100">
                <a:solidFill>
                  <a:srgbClr val="000000"/>
                </a:solidFill>
                <a:highlight>
                  <a:srgbClr val="FFFFFF"/>
                </a:highlight>
                <a:latin typeface="Arial"/>
                <a:ea typeface="Arial"/>
                <a:cs typeface="Arial"/>
                <a:sym typeface="Arial"/>
              </a:rPr>
              <a:t>(administrator-level control, in Unix terms) over the target system, and use that power to hide their presence.</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i="1" lang="en" sz="1100">
                <a:solidFill>
                  <a:srgbClr val="000000"/>
                </a:solidFill>
                <a:highlight>
                  <a:srgbClr val="FFFFFF"/>
                </a:highlight>
              </a:rPr>
              <a:t>Remote Access Trojans </a:t>
            </a:r>
            <a:r>
              <a:rPr b="1" lang="en" sz="1100">
                <a:solidFill>
                  <a:srgbClr val="000000"/>
                </a:solidFill>
                <a:highlight>
                  <a:srgbClr val="FFFFFF"/>
                </a:highlight>
              </a:rPr>
              <a:t>or RATs</a:t>
            </a:r>
            <a:r>
              <a:rPr lang="en" sz="1100">
                <a:solidFill>
                  <a:srgbClr val="000000"/>
                </a:solidFill>
                <a:highlight>
                  <a:srgbClr val="FFFFFF"/>
                </a:highlight>
                <a:latin typeface="Arial"/>
                <a:ea typeface="Arial"/>
                <a:cs typeface="Arial"/>
                <a:sym typeface="Arial"/>
              </a:rPr>
              <a:t>—essentially, rootkits that propagate like Trojans.</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Helvetica Neue"/>
              <a:buChar char="●"/>
            </a:pPr>
            <a:r>
              <a:rPr b="1" lang="en" sz="1100" u="sng">
                <a:solidFill>
                  <a:srgbClr val="000000"/>
                </a:solidFill>
                <a:highlight>
                  <a:srgbClr val="FFFFFF"/>
                </a:highlight>
                <a:latin typeface="Arial"/>
                <a:ea typeface="Arial"/>
                <a:cs typeface="Arial"/>
                <a:sym typeface="Arial"/>
                <a:hlinkClick r:id="rId7">
                  <a:extLst>
                    <a:ext uri="{A12FA001-AC4F-418D-AE19-62706E023703}">
                      <ahyp:hlinkClr val="tx"/>
                    </a:ext>
                  </a:extLst>
                </a:hlinkClick>
              </a:rPr>
              <a:t>Ransomware</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is a flavor of malware that encrypts your hard drive's files and demands a payment, usually in Bitcoin, in exchange for the decryption key. </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16161D"/>
              </a:buClr>
              <a:buSzPts val="1100"/>
              <a:buFont typeface="Helvetica Neue"/>
              <a:buChar char="●"/>
            </a:pPr>
            <a:r>
              <a:rPr b="1" lang="en">
                <a:highlight>
                  <a:srgbClr val="FFFFFF"/>
                </a:highlight>
              </a:rPr>
              <a:t>Backdoors </a:t>
            </a:r>
            <a:r>
              <a:rPr lang="en">
                <a:highlight>
                  <a:srgbClr val="FFFFFF"/>
                </a:highlight>
              </a:rPr>
              <a:t>are installed on a system by an attacker so that they can circumvent security measures to have persistent access to the system. </a:t>
            </a:r>
            <a:endParaRPr>
              <a:highlight>
                <a:srgbClr val="FFFFFF"/>
              </a:highlight>
            </a:endParaRPr>
          </a:p>
        </p:txBody>
      </p:sp>
      <p:sp>
        <p:nvSpPr>
          <p:cNvPr id="527" name="Google Shape;527;gf5762b9486_0_1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f5762b9486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f5762b9486_0_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[Lauren] Because intent is a core component of how we understand what is “malicious” there are many programs which fall </a:t>
            </a:r>
            <a:r>
              <a:rPr lang="en" sz="1400">
                <a:solidFill>
                  <a:srgbClr val="202124"/>
                </a:solidFill>
                <a:latin typeface="Anaheim"/>
                <a:ea typeface="Anaheim"/>
                <a:cs typeface="Anaheim"/>
                <a:sym typeface="Anaheim"/>
              </a:rPr>
              <a:t>in the "grey area" between normal software and malware. These may be called grayware or potentially unwanted programs (PUPS). This could be software that a user intentionally installed and which does perform the function the user was hoping it would but it is also taking some adverse action against the user without their awareness. Stalkerware fits into this category.</a:t>
            </a:r>
            <a:r>
              <a:rPr lang="en"/>
              <a:t> Spyware may be used by c</a:t>
            </a:r>
            <a:r>
              <a:rPr lang="en"/>
              <a:t>ybercriminals to target high-profile lawyers, politicians, celebrities, or other positions of power, but is also used by normal people who may think their action is benign such as monitoring a child’s phone usage or by those with harmful intent such as those who commit acts of domestic violence or intimidation. These companies are not hiding their products. Companies like mSpy, PhoneSheriff, MobiStealth, and StealthGenie all market their stalkerware.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these companies have apps can be run on an Android device in the background, with users none-the-wiser. Some of these apps’ features include the ability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Access calendars and address books</a:t>
            </a:r>
            <a:endParaRPr/>
          </a:p>
          <a:p>
            <a:pPr indent="0" lvl="0" marL="0" rtl="0" algn="l">
              <a:spcBef>
                <a:spcPts val="0"/>
              </a:spcBef>
              <a:spcAft>
                <a:spcPts val="0"/>
              </a:spcAft>
              <a:buNone/>
            </a:pPr>
            <a:r>
              <a:rPr lang="en"/>
              <a:t>Control apps on the user’s device</a:t>
            </a:r>
            <a:endParaRPr/>
          </a:p>
          <a:p>
            <a:pPr indent="0" lvl="0" marL="0" rtl="0" algn="l">
              <a:spcBef>
                <a:spcPts val="0"/>
              </a:spcBef>
              <a:spcAft>
                <a:spcPts val="0"/>
              </a:spcAft>
              <a:buNone/>
            </a:pPr>
            <a:r>
              <a:rPr lang="en"/>
              <a:t>Monitor call logs</a:t>
            </a:r>
            <a:endParaRPr/>
          </a:p>
          <a:p>
            <a:pPr indent="0" lvl="0" marL="0" rtl="0" algn="l">
              <a:spcBef>
                <a:spcPts val="0"/>
              </a:spcBef>
              <a:spcAft>
                <a:spcPts val="0"/>
              </a:spcAft>
              <a:buNone/>
            </a:pPr>
            <a:r>
              <a:rPr lang="en"/>
              <a:t>Monitor conversations through popular communication apps like Skype</a:t>
            </a:r>
            <a:endParaRPr/>
          </a:p>
          <a:p>
            <a:pPr indent="0" lvl="0" marL="0" rtl="0" algn="l">
              <a:spcBef>
                <a:spcPts val="0"/>
              </a:spcBef>
              <a:spcAft>
                <a:spcPts val="0"/>
              </a:spcAft>
              <a:buNone/>
            </a:pPr>
            <a:r>
              <a:rPr lang="en"/>
              <a:t>Monitor instant messages</a:t>
            </a:r>
            <a:endParaRPr/>
          </a:p>
          <a:p>
            <a:pPr indent="0" lvl="0" marL="0" rtl="0" algn="l">
              <a:spcBef>
                <a:spcPts val="0"/>
              </a:spcBef>
              <a:spcAft>
                <a:spcPts val="0"/>
              </a:spcAft>
              <a:buNone/>
            </a:pPr>
            <a:r>
              <a:rPr lang="en"/>
              <a:t>Monitor keystrokes</a:t>
            </a:r>
            <a:endParaRPr/>
          </a:p>
          <a:p>
            <a:pPr indent="0" lvl="0" marL="0" rtl="0" algn="l">
              <a:spcBef>
                <a:spcPts val="0"/>
              </a:spcBef>
              <a:spcAft>
                <a:spcPts val="0"/>
              </a:spcAft>
              <a:buNone/>
            </a:pPr>
            <a:r>
              <a:rPr lang="en"/>
              <a:t>Monitor SMS conversations</a:t>
            </a:r>
            <a:endParaRPr/>
          </a:p>
          <a:p>
            <a:pPr indent="0" lvl="0" marL="0" rtl="0" algn="l">
              <a:spcBef>
                <a:spcPts val="0"/>
              </a:spcBef>
              <a:spcAft>
                <a:spcPts val="0"/>
              </a:spcAft>
              <a:buNone/>
            </a:pPr>
            <a:r>
              <a:rPr lang="en"/>
              <a:t>Monitor web history</a:t>
            </a:r>
            <a:endParaRPr/>
          </a:p>
          <a:p>
            <a:pPr indent="0" lvl="0" marL="0" rtl="0" algn="l">
              <a:spcBef>
                <a:spcPts val="0"/>
              </a:spcBef>
              <a:spcAft>
                <a:spcPts val="0"/>
              </a:spcAft>
              <a:buNone/>
            </a:pPr>
            <a:r>
              <a:rPr lang="en"/>
              <a:t>Read emails</a:t>
            </a:r>
            <a:endParaRPr/>
          </a:p>
          <a:p>
            <a:pPr indent="0" lvl="0" marL="0" rtl="0" algn="l">
              <a:spcBef>
                <a:spcPts val="0"/>
              </a:spcBef>
              <a:spcAft>
                <a:spcPts val="0"/>
              </a:spcAft>
              <a:buNone/>
            </a:pPr>
            <a:r>
              <a:rPr lang="en"/>
              <a:t>Record anything within the distance of the device’s microphone</a:t>
            </a:r>
            <a:endParaRPr/>
          </a:p>
          <a:p>
            <a:pPr indent="0" lvl="0" marL="0" rtl="0" algn="l">
              <a:spcBef>
                <a:spcPts val="0"/>
              </a:spcBef>
              <a:spcAft>
                <a:spcPts val="0"/>
              </a:spcAft>
              <a:buNone/>
            </a:pPr>
            <a:r>
              <a:rPr lang="en"/>
              <a:t>Record calls</a:t>
            </a:r>
            <a:endParaRPr/>
          </a:p>
          <a:p>
            <a:pPr indent="0" lvl="0" marL="0" rtl="0" algn="l">
              <a:spcBef>
                <a:spcPts val="0"/>
              </a:spcBef>
              <a:spcAft>
                <a:spcPts val="0"/>
              </a:spcAft>
              <a:buNone/>
            </a:pPr>
            <a:r>
              <a:rPr lang="en"/>
              <a:t>Remote control the device</a:t>
            </a:r>
            <a:endParaRPr/>
          </a:p>
          <a:p>
            <a:pPr indent="0" lvl="0" marL="0" rtl="0" algn="l">
              <a:spcBef>
                <a:spcPts val="0"/>
              </a:spcBef>
              <a:spcAft>
                <a:spcPts val="0"/>
              </a:spcAft>
              <a:buNone/>
            </a:pPr>
            <a:r>
              <a:rPr lang="en"/>
              <a:t>Track the device using GPS</a:t>
            </a:r>
            <a:endParaRPr/>
          </a:p>
        </p:txBody>
      </p:sp>
      <p:sp>
        <p:nvSpPr>
          <p:cNvPr id="534" name="Google Shape;534;gf5762b9486_0_16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5e3024075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5e302407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Anaheim"/>
                <a:ea typeface="Anaheim"/>
                <a:cs typeface="Anaheim"/>
                <a:sym typeface="Anaheim"/>
              </a:rPr>
              <a:t>Malware hashing is the process of generating cryptographic hashes for the file content of the target malware. </a:t>
            </a:r>
            <a:r>
              <a:rPr lang="en" sz="1200">
                <a:solidFill>
                  <a:schemeClr val="dk1"/>
                </a:solidFill>
                <a:latin typeface="Anaheim"/>
                <a:ea typeface="Anaheim"/>
                <a:cs typeface="Anaheim"/>
                <a:sym typeface="Anaheim"/>
              </a:rPr>
              <a:t>Hashes are unique identifiers of a given file. </a:t>
            </a:r>
            <a:endParaRPr sz="1200">
              <a:solidFill>
                <a:schemeClr val="dk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dk1"/>
              </a:solidFill>
              <a:latin typeface="Anaheim"/>
              <a:ea typeface="Anaheim"/>
              <a:cs typeface="Anaheim"/>
              <a:sym typeface="Anaheim"/>
            </a:endParaRPr>
          </a:p>
          <a:p>
            <a:pPr indent="0" lvl="0" marL="0" rtl="0" algn="l">
              <a:lnSpc>
                <a:spcPct val="100000"/>
              </a:lnSpc>
              <a:spcBef>
                <a:spcPts val="0"/>
              </a:spcBef>
              <a:spcAft>
                <a:spcPts val="0"/>
              </a:spcAft>
              <a:buNone/>
            </a:pPr>
            <a:r>
              <a:rPr lang="en" sz="1200">
                <a:solidFill>
                  <a:schemeClr val="dk1"/>
                </a:solidFill>
                <a:latin typeface="Anaheim"/>
                <a:ea typeface="Anaheim"/>
                <a:cs typeface="Anaheim"/>
                <a:sym typeface="Anaheim"/>
              </a:rPr>
              <a:t>There are lots of different ways to encrypt something and different encryption schemes have different names. For example, a really basic one is called a </a:t>
            </a:r>
            <a:r>
              <a:rPr lang="en" sz="1200">
                <a:solidFill>
                  <a:schemeClr val="dk1"/>
                </a:solidFill>
                <a:latin typeface="Anaheim"/>
                <a:ea typeface="Anaheim"/>
                <a:cs typeface="Anaheim"/>
                <a:sym typeface="Anaheim"/>
              </a:rPr>
              <a:t>caesar</a:t>
            </a:r>
            <a:r>
              <a:rPr lang="en" sz="1200">
                <a:solidFill>
                  <a:schemeClr val="dk1"/>
                </a:solidFill>
                <a:latin typeface="Anaheim"/>
                <a:ea typeface="Anaheim"/>
                <a:cs typeface="Anaheim"/>
                <a:sym typeface="Anaheim"/>
              </a:rPr>
              <a:t> cipher. This is a method through which you replace each character with a different one a fixed number of places away in the alphabet. This is a really basic type of cipher but cryptography is a really complex field with many different ciphers and the common hashing algorithms used for malware identification are:</a:t>
            </a:r>
            <a:br>
              <a:rPr lang="en" sz="1200">
                <a:solidFill>
                  <a:schemeClr val="dk1"/>
                </a:solidFill>
                <a:latin typeface="Anaheim"/>
                <a:ea typeface="Anaheim"/>
                <a:cs typeface="Anaheim"/>
                <a:sym typeface="Anaheim"/>
              </a:rPr>
            </a:br>
            <a:r>
              <a:rPr lang="en" sz="1200">
                <a:solidFill>
                  <a:schemeClr val="dk1"/>
                </a:solidFill>
                <a:latin typeface="Anaheim"/>
                <a:ea typeface="Anaheim"/>
                <a:cs typeface="Anaheim"/>
                <a:sym typeface="Anaheim"/>
              </a:rPr>
              <a:t>- MD5</a:t>
            </a:r>
            <a:endParaRPr sz="1200">
              <a:solidFill>
                <a:schemeClr val="dk1"/>
              </a:solidFill>
              <a:latin typeface="Anaheim"/>
              <a:ea typeface="Anaheim"/>
              <a:cs typeface="Anaheim"/>
              <a:sym typeface="Anaheim"/>
            </a:endParaRPr>
          </a:p>
          <a:p>
            <a:pPr indent="0" lvl="0" marL="0" rtl="0" algn="l">
              <a:lnSpc>
                <a:spcPct val="100000"/>
              </a:lnSpc>
              <a:spcBef>
                <a:spcPts val="0"/>
              </a:spcBef>
              <a:spcAft>
                <a:spcPts val="0"/>
              </a:spcAft>
              <a:buNone/>
            </a:pPr>
            <a:r>
              <a:rPr lang="en" sz="1200">
                <a:solidFill>
                  <a:schemeClr val="dk1"/>
                </a:solidFill>
                <a:latin typeface="Anaheim"/>
                <a:ea typeface="Anaheim"/>
                <a:cs typeface="Anaheim"/>
                <a:sym typeface="Anaheim"/>
              </a:rPr>
              <a:t>- SHA-1</a:t>
            </a:r>
            <a:endParaRPr sz="1200">
              <a:solidFill>
                <a:schemeClr val="dk1"/>
              </a:solidFill>
              <a:latin typeface="Anaheim"/>
              <a:ea typeface="Anaheim"/>
              <a:cs typeface="Anaheim"/>
              <a:sym typeface="Anaheim"/>
            </a:endParaRPr>
          </a:p>
          <a:p>
            <a:pPr indent="0" lvl="0" marL="0" rtl="0" algn="l">
              <a:lnSpc>
                <a:spcPct val="100000"/>
              </a:lnSpc>
              <a:spcBef>
                <a:spcPts val="0"/>
              </a:spcBef>
              <a:spcAft>
                <a:spcPts val="0"/>
              </a:spcAft>
              <a:buNone/>
            </a:pPr>
            <a:r>
              <a:rPr lang="en" sz="1200">
                <a:solidFill>
                  <a:schemeClr val="dk1"/>
                </a:solidFill>
                <a:latin typeface="Anaheim"/>
                <a:ea typeface="Anaheim"/>
                <a:cs typeface="Anaheim"/>
                <a:sym typeface="Anaheim"/>
              </a:rPr>
              <a:t>- SHA-256</a:t>
            </a:r>
            <a:endParaRPr sz="1200">
              <a:solidFill>
                <a:schemeClr val="dk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dk1"/>
              </a:solidFill>
              <a:latin typeface="Anaheim"/>
              <a:ea typeface="Anaheim"/>
              <a:cs typeface="Anaheim"/>
              <a:sym typeface="Anaheim"/>
            </a:endParaRPr>
          </a:p>
          <a:p>
            <a:pPr indent="0" lvl="0" marL="0" rtl="0" algn="l">
              <a:lnSpc>
                <a:spcPct val="100000"/>
              </a:lnSpc>
              <a:spcBef>
                <a:spcPts val="0"/>
              </a:spcBef>
              <a:spcAft>
                <a:spcPts val="0"/>
              </a:spcAft>
              <a:buNone/>
            </a:pPr>
            <a:r>
              <a:rPr lang="en" sz="1200">
                <a:solidFill>
                  <a:schemeClr val="dk1"/>
                </a:solidFill>
                <a:latin typeface="Anaheim"/>
                <a:ea typeface="Anaheim"/>
                <a:cs typeface="Anaheim"/>
                <a:sym typeface="Anaheim"/>
              </a:rPr>
              <a:t>Why do we represent a given file with multiple different hashes? </a:t>
            </a:r>
            <a:endParaRPr sz="1200">
              <a:solidFill>
                <a:schemeClr val="dk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dk1"/>
              </a:solidFill>
              <a:latin typeface="Anaheim"/>
              <a:ea typeface="Anaheim"/>
              <a:cs typeface="Anaheim"/>
              <a:sym typeface="Anaheim"/>
            </a:endParaRPr>
          </a:p>
          <a:p>
            <a:pPr indent="0" lvl="0" marL="0" rtl="0" algn="l">
              <a:lnSpc>
                <a:spcPct val="100000"/>
              </a:lnSpc>
              <a:spcBef>
                <a:spcPts val="0"/>
              </a:spcBef>
              <a:spcAft>
                <a:spcPts val="0"/>
              </a:spcAft>
              <a:buNone/>
            </a:pPr>
            <a:r>
              <a:rPr b="1" lang="en" sz="1200">
                <a:solidFill>
                  <a:schemeClr val="dk1"/>
                </a:solidFill>
                <a:highlight>
                  <a:srgbClr val="FFFFFF"/>
                </a:highlight>
                <a:latin typeface="Anaheim"/>
                <a:ea typeface="Anaheim"/>
                <a:cs typeface="Anaheim"/>
                <a:sym typeface="Anaheim"/>
              </a:rPr>
              <a:t>The </a:t>
            </a:r>
            <a:r>
              <a:rPr b="1" lang="en" sz="1200" u="sng">
                <a:solidFill>
                  <a:schemeClr val="dk1"/>
                </a:solidFill>
                <a:highlight>
                  <a:srgbClr val="FFFFFF"/>
                </a:highlight>
                <a:latin typeface="Anaheim"/>
                <a:ea typeface="Anaheim"/>
                <a:cs typeface="Anaheim"/>
                <a:sym typeface="Anaheim"/>
                <a:hlinkClick r:id="rId2">
                  <a:extLst>
                    <a:ext uri="{A12FA001-AC4F-418D-AE19-62706E023703}">
                      <ahyp:hlinkClr val="tx"/>
                    </a:ext>
                  </a:extLst>
                </a:hlinkClick>
              </a:rPr>
              <a:t>Message-Digest Algorithm 5</a:t>
            </a:r>
            <a:r>
              <a:rPr b="1" lang="en" sz="1200">
                <a:solidFill>
                  <a:schemeClr val="dk1"/>
                </a:solidFill>
                <a:highlight>
                  <a:srgbClr val="FFFFFF"/>
                </a:highlight>
                <a:latin typeface="Anaheim"/>
                <a:ea typeface="Anaheim"/>
                <a:cs typeface="Anaheim"/>
                <a:sym typeface="Anaheim"/>
              </a:rPr>
              <a:t> (MD5) </a:t>
            </a:r>
            <a:r>
              <a:rPr lang="en" sz="1200">
                <a:solidFill>
                  <a:schemeClr val="dk1"/>
                </a:solidFill>
                <a:highlight>
                  <a:srgbClr val="FFFFFF"/>
                </a:highlight>
                <a:latin typeface="Anaheim"/>
                <a:ea typeface="Anaheim"/>
                <a:cs typeface="Anaheim"/>
                <a:sym typeface="Anaheim"/>
              </a:rPr>
              <a:t>hash function is the one most commonly used for malware analysis. It produces a 128-</a:t>
            </a:r>
            <a:r>
              <a:rPr lang="en" sz="1200" u="sng">
                <a:solidFill>
                  <a:schemeClr val="dk1"/>
                </a:solidFill>
                <a:highlight>
                  <a:srgbClr val="FFFFFF"/>
                </a:highlight>
                <a:latin typeface="Anaheim"/>
                <a:ea typeface="Anaheim"/>
                <a:cs typeface="Anaheim"/>
                <a:sym typeface="Anaheim"/>
                <a:hlinkClick r:id="rId3">
                  <a:extLst>
                    <a:ext uri="{A12FA001-AC4F-418D-AE19-62706E023703}">
                      <ahyp:hlinkClr val="tx"/>
                    </a:ext>
                  </a:extLst>
                </a:hlinkClick>
              </a:rPr>
              <a:t>bit</a:t>
            </a:r>
            <a:r>
              <a:rPr lang="en" sz="1200">
                <a:solidFill>
                  <a:schemeClr val="dk1"/>
                </a:solidFill>
                <a:highlight>
                  <a:srgbClr val="FFFFFF"/>
                </a:highlight>
                <a:latin typeface="Anaheim"/>
                <a:ea typeface="Anaheim"/>
                <a:cs typeface="Anaheim"/>
                <a:sym typeface="Anaheim"/>
              </a:rPr>
              <a:t> hash value. Although MD5 is historically very popular in malware research, it is vulnerable to </a:t>
            </a:r>
            <a:r>
              <a:rPr lang="en" sz="1200" u="sng">
                <a:solidFill>
                  <a:schemeClr val="dk1"/>
                </a:solidFill>
                <a:highlight>
                  <a:srgbClr val="FFFFFF"/>
                </a:highlight>
                <a:latin typeface="Anaheim"/>
                <a:ea typeface="Anaheim"/>
                <a:cs typeface="Anaheim"/>
                <a:sym typeface="Anaheim"/>
                <a:hlinkClick r:id="rId4">
                  <a:extLst>
                    <a:ext uri="{A12FA001-AC4F-418D-AE19-62706E023703}">
                      <ahyp:hlinkClr val="tx"/>
                    </a:ext>
                  </a:extLst>
                </a:hlinkClick>
              </a:rPr>
              <a:t>collision attack</a:t>
            </a:r>
            <a:r>
              <a:rPr lang="en" sz="1200">
                <a:solidFill>
                  <a:schemeClr val="dk1"/>
                </a:solidFill>
                <a:highlight>
                  <a:srgbClr val="FFFFFF"/>
                </a:highlight>
                <a:latin typeface="Anaheim"/>
                <a:ea typeface="Anaheim"/>
                <a:cs typeface="Anaheim"/>
                <a:sym typeface="Anaheim"/>
              </a:rPr>
              <a:t>s, meaning two different inputs may have the same hash.</a:t>
            </a:r>
            <a:endParaRPr sz="1200">
              <a:solidFill>
                <a:schemeClr val="dk1"/>
              </a:solidFill>
              <a:latin typeface="Anaheim"/>
              <a:ea typeface="Anaheim"/>
              <a:cs typeface="Anaheim"/>
              <a:sym typeface="Anaheim"/>
            </a:endParaRPr>
          </a:p>
          <a:p>
            <a:pPr indent="0" lvl="0" marL="0" rtl="0" algn="l">
              <a:lnSpc>
                <a:spcPct val="100000"/>
              </a:lnSpc>
              <a:spcBef>
                <a:spcPts val="3200"/>
              </a:spcBef>
              <a:spcAft>
                <a:spcPts val="0"/>
              </a:spcAft>
              <a:buClr>
                <a:schemeClr val="dk1"/>
              </a:buClr>
              <a:buSzPts val="1100"/>
              <a:buFont typeface="Arial"/>
              <a:buNone/>
            </a:pPr>
            <a:r>
              <a:rPr b="1" lang="en" sz="1200" u="sng">
                <a:solidFill>
                  <a:schemeClr val="dk1"/>
                </a:solidFill>
                <a:highlight>
                  <a:srgbClr val="FFFFFF"/>
                </a:highlight>
                <a:latin typeface="Anaheim"/>
                <a:ea typeface="Anaheim"/>
                <a:cs typeface="Anaheim"/>
                <a:sym typeface="Anaheim"/>
                <a:hlinkClick r:id="rId5">
                  <a:extLst>
                    <a:ext uri="{A12FA001-AC4F-418D-AE19-62706E023703}">
                      <ahyp:hlinkClr val="tx"/>
                    </a:ext>
                  </a:extLst>
                </a:hlinkClick>
              </a:rPr>
              <a:t>The Secure Hash Algorithm (SHA)</a:t>
            </a:r>
            <a:r>
              <a:rPr lang="en" sz="1200">
                <a:solidFill>
                  <a:schemeClr val="dk1"/>
                </a:solidFill>
                <a:highlight>
                  <a:srgbClr val="FFFFFF"/>
                </a:highlight>
                <a:latin typeface="Anaheim"/>
                <a:ea typeface="Anaheim"/>
                <a:cs typeface="Anaheim"/>
                <a:sym typeface="Anaheim"/>
              </a:rPr>
              <a:t> is also used in malware research. The </a:t>
            </a:r>
            <a:r>
              <a:rPr lang="en" sz="1200" u="sng">
                <a:solidFill>
                  <a:schemeClr val="dk1"/>
                </a:solidFill>
                <a:highlight>
                  <a:srgbClr val="FFFFFF"/>
                </a:highlight>
                <a:latin typeface="Anaheim"/>
                <a:ea typeface="Anaheim"/>
                <a:cs typeface="Anaheim"/>
                <a:sym typeface="Anaheim"/>
                <a:hlinkClick r:id="rId6">
                  <a:extLst>
                    <a:ext uri="{A12FA001-AC4F-418D-AE19-62706E023703}">
                      <ahyp:hlinkClr val="tx"/>
                    </a:ext>
                  </a:extLst>
                </a:hlinkClick>
              </a:rPr>
              <a:t>SHA1</a:t>
            </a:r>
            <a:r>
              <a:rPr lang="en" sz="1200">
                <a:solidFill>
                  <a:schemeClr val="dk1"/>
                </a:solidFill>
                <a:highlight>
                  <a:srgbClr val="FFFFFF"/>
                </a:highlight>
                <a:latin typeface="Anaheim"/>
                <a:ea typeface="Anaheim"/>
                <a:cs typeface="Anaheim"/>
                <a:sym typeface="Anaheim"/>
              </a:rPr>
              <a:t> algorithm is also vulnerable to the collision attack. In malware research, SHA-256 is becoming the most popular although MD5 is still used.</a:t>
            </a:r>
            <a:endParaRPr sz="1200">
              <a:solidFill>
                <a:schemeClr val="dk1"/>
              </a:solidFill>
              <a:highlight>
                <a:srgbClr val="FFFFFF"/>
              </a:highlight>
              <a:latin typeface="Anaheim"/>
              <a:ea typeface="Anaheim"/>
              <a:cs typeface="Anaheim"/>
              <a:sym typeface="Anaheim"/>
            </a:endParaRPr>
          </a:p>
          <a:p>
            <a:pPr indent="0" lvl="0" marL="0" rtl="0" algn="l">
              <a:lnSpc>
                <a:spcPct val="100000"/>
              </a:lnSpc>
              <a:spcBef>
                <a:spcPts val="3200"/>
              </a:spcBef>
              <a:spcAft>
                <a:spcPts val="0"/>
              </a:spcAft>
              <a:buNone/>
            </a:pPr>
            <a:r>
              <a:rPr b="1" lang="en" sz="1200">
                <a:solidFill>
                  <a:schemeClr val="dk1"/>
                </a:solidFill>
                <a:highlight>
                  <a:srgbClr val="FFFFFF"/>
                </a:highlight>
                <a:latin typeface="Anaheim"/>
                <a:ea typeface="Anaheim"/>
                <a:cs typeface="Anaheim"/>
                <a:sym typeface="Anaheim"/>
              </a:rPr>
              <a:t>SHA-2</a:t>
            </a:r>
            <a:r>
              <a:rPr lang="en" sz="1200">
                <a:solidFill>
                  <a:schemeClr val="dk1"/>
                </a:solidFill>
                <a:highlight>
                  <a:srgbClr val="FFFFFF"/>
                </a:highlight>
                <a:latin typeface="Anaheim"/>
                <a:ea typeface="Anaheim"/>
                <a:cs typeface="Anaheim"/>
                <a:sym typeface="Anaheim"/>
              </a:rPr>
              <a:t> (</a:t>
            </a:r>
            <a:r>
              <a:rPr b="1" lang="en" sz="1200">
                <a:solidFill>
                  <a:schemeClr val="dk1"/>
                </a:solidFill>
                <a:highlight>
                  <a:srgbClr val="FFFFFF"/>
                </a:highlight>
                <a:latin typeface="Anaheim"/>
                <a:ea typeface="Anaheim"/>
                <a:cs typeface="Anaheim"/>
                <a:sym typeface="Anaheim"/>
              </a:rPr>
              <a:t>Secure Hash Algorithm 2</a:t>
            </a:r>
            <a:r>
              <a:rPr lang="en" sz="1200">
                <a:solidFill>
                  <a:schemeClr val="dk1"/>
                </a:solidFill>
                <a:highlight>
                  <a:srgbClr val="FFFFFF"/>
                </a:highlight>
                <a:latin typeface="Anaheim"/>
                <a:ea typeface="Anaheim"/>
                <a:cs typeface="Anaheim"/>
                <a:sym typeface="Anaheim"/>
              </a:rPr>
              <a:t>) is a set of cryptographic hash function including SHA-224, SHA-256, etc. SHA256 generates a 256-bit hash and is more reliable then SHA1 or MD5s.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5e3024075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5e3024075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use hashes to identify malware because they are unique which is much more effective then using a file name to identify a given piece of malware because as we can all imagine just like how you could have word document whose content is on any different topic and you could still name it “MyDoc[.]doc” similarly you could create a rootkit and name it “MyNiceProgram” or a totally different type of malware like ransomware and name it “MyNiceProgram.”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want to drive home this point about uniqueness. Let’s say you have two identical files of code and then you change one line of code in one file and not in the other and then hash them. These will have two distinct hashes. You can imagine then that this is very helpful for tracking malware as it evolves and is modified by an attacker.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Malware hashes are used to identify malware on malware </a:t>
            </a:r>
            <a:r>
              <a:rPr lang="en"/>
              <a:t>analysis</a:t>
            </a:r>
            <a:r>
              <a:rPr lang="en"/>
              <a:t> sites (VirusTotal) and in threat reporting as you have all noticed during the homework.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58cbea8c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58cbea8c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58cbea8c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f58cbea8c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Malware analysis is the process of </a:t>
            </a:r>
            <a:r>
              <a:rPr lang="en"/>
              <a:t>analyzing</a:t>
            </a:r>
            <a:r>
              <a:rPr lang="en"/>
              <a:t> a malware </a:t>
            </a:r>
            <a:r>
              <a:rPr lang="en"/>
              <a:t>sample</a:t>
            </a:r>
            <a:r>
              <a:rPr lang="en"/>
              <a:t> and extracting as much information as possible from it. The information we extract helps us understand the scope of the functionality of the malware, how the system was infected with the malware, and we can learn from this how to defend against similar attacks in the future.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Malware analysis can inform attribution as we find clues as to who wrote the file, what their intent was, and based on intent who might have received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malware </a:t>
            </a:r>
            <a:r>
              <a:rPr lang="en"/>
              <a:t>analysis</a:t>
            </a:r>
            <a:r>
              <a:rPr lang="en"/>
              <a:t> is a technical endeavor along the way the analyst is likely to find other aspects of the attacker’s infrastructure such as domains and IPs they used for exfiltrating data which can then be tracked as IOCs related to a case.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if we want to protect an organization from malware we have to understand what we are protecting against. One common method of protecting against malware is for an organization to implement rules which basically match on the characteristics of malicious content and take some action such as alerting an incident responder or blocking the activity. Rules can also be called signatures and common security signature types include ClamAV and YARA. In order to write an appropriate signature you need to know exactly what you are going to define as malicious or you will write a bad rule with low fidelity. Malware analysis helps you understand how to write the rule.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f58cbea8c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f58cbea8c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 analysis is the process of anlayzing malware without executing or running it. The objective is to extract as much metadata from the malware as possible. For example you might extract unique strings or IP addresses from the malware.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Dynamic </a:t>
            </a:r>
            <a:r>
              <a:rPr lang="en"/>
              <a:t>analysis</a:t>
            </a:r>
            <a:r>
              <a:rPr lang="en"/>
              <a:t> is the process of executing malware and analyzing it’s functionality and behaviour. The objective is to understand exactly how and what the malware does during the execution.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485fb6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485fb6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last-minute questions before the quiz?</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58cbea8c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f58cbea8c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In </a:t>
            </a:r>
            <a:r>
              <a:rPr b="1" lang="en" sz="1400">
                <a:solidFill>
                  <a:schemeClr val="dk1"/>
                </a:solidFill>
                <a:latin typeface="Anaheim"/>
                <a:ea typeface="Anaheim"/>
                <a:cs typeface="Anaheim"/>
                <a:sym typeface="Anaheim"/>
              </a:rPr>
              <a:t>dynamic analysis</a:t>
            </a:r>
            <a:r>
              <a:rPr lang="en" sz="1400">
                <a:solidFill>
                  <a:schemeClr val="dk1"/>
                </a:solidFill>
                <a:latin typeface="Anaheim"/>
                <a:ea typeface="Anaheim"/>
                <a:cs typeface="Anaheim"/>
                <a:sym typeface="Anaheim"/>
              </a:rPr>
              <a:t>, a file is placed in a test environment - oftentimes a </a:t>
            </a:r>
            <a:r>
              <a:rPr b="1" lang="en" sz="1400">
                <a:solidFill>
                  <a:schemeClr val="dk1"/>
                </a:solidFill>
                <a:latin typeface="Anaheim"/>
                <a:ea typeface="Anaheim"/>
                <a:cs typeface="Anaheim"/>
                <a:sym typeface="Anaheim"/>
              </a:rPr>
              <a:t>virtual machine</a:t>
            </a:r>
            <a:r>
              <a:rPr lang="en" sz="1400">
                <a:solidFill>
                  <a:schemeClr val="dk1"/>
                </a:solidFill>
                <a:latin typeface="Anaheim"/>
                <a:ea typeface="Anaheim"/>
                <a:cs typeface="Anaheim"/>
                <a:sym typeface="Anaheim"/>
              </a:rPr>
              <a:t>, and the file is executed. The analyst may use a tool called a </a:t>
            </a:r>
            <a:r>
              <a:rPr b="1" lang="en" sz="1400">
                <a:solidFill>
                  <a:schemeClr val="dk1"/>
                </a:solidFill>
                <a:latin typeface="Anaheim"/>
                <a:ea typeface="Anaheim"/>
                <a:cs typeface="Anaheim"/>
                <a:sym typeface="Anaheim"/>
              </a:rPr>
              <a:t>debugger</a:t>
            </a:r>
            <a:r>
              <a:rPr lang="en" sz="1400">
                <a:solidFill>
                  <a:schemeClr val="dk1"/>
                </a:solidFill>
                <a:latin typeface="Anaheim"/>
                <a:ea typeface="Anaheim"/>
                <a:cs typeface="Anaheim"/>
                <a:sym typeface="Anaheim"/>
              </a:rPr>
              <a:t> to step through execution and keep track of variables in memory and the state of the program.</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The analyst will try to understand what the malware is accomplishing by watching how it changes the host computer.</a:t>
            </a:r>
            <a:endParaRPr sz="1400">
              <a:solidFill>
                <a:schemeClr val="dk1"/>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58cbea8c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f58cbea8c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434343"/>
                </a:solidFill>
                <a:latin typeface="Anaheim"/>
                <a:ea typeface="Anaheim"/>
                <a:cs typeface="Anaheim"/>
                <a:sym typeface="Anaheim"/>
              </a:rPr>
              <a:t>Advantages</a:t>
            </a:r>
            <a:r>
              <a:rPr lang="en">
                <a:solidFill>
                  <a:srgbClr val="434343"/>
                </a:solidFill>
                <a:latin typeface="Anaheim"/>
                <a:ea typeface="Anaheim"/>
                <a:cs typeface="Anaheim"/>
                <a:sym typeface="Anaheim"/>
              </a:rPr>
              <a:t>:</a:t>
            </a:r>
            <a:endParaRPr>
              <a:solidFill>
                <a:srgbClr val="43434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a:solidFill>
                  <a:srgbClr val="434343"/>
                </a:solidFill>
                <a:latin typeface="Anaheim"/>
                <a:ea typeface="Anaheim"/>
                <a:cs typeface="Anaheim"/>
                <a:sym typeface="Anaheim"/>
              </a:rPr>
              <a:t>When you execute a file dynamically, you can sometimes quickly see how the file appears to the end user (does it have a lure?), you may be able to quickly capture network traffic (say with a network capture tool like wireshark), and you can potentially bypass tricks adversaries will use to fool someone trying to use a different technique to introspect the code. It’s often easier and more accessible to beginners and requires less intricate understanding of how computer systems operate.</a:t>
            </a:r>
            <a:endParaRPr>
              <a:solidFill>
                <a:srgbClr val="43434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a:solidFill>
                <a:srgbClr val="43434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b="1" lang="en">
                <a:solidFill>
                  <a:srgbClr val="434343"/>
                </a:solidFill>
                <a:latin typeface="Anaheim"/>
                <a:ea typeface="Anaheim"/>
                <a:cs typeface="Anaheim"/>
                <a:sym typeface="Anaheim"/>
              </a:rPr>
              <a:t>Disadvantages:</a:t>
            </a:r>
            <a:endParaRPr b="1">
              <a:solidFill>
                <a:srgbClr val="43434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a:solidFill>
                  <a:srgbClr val="434343"/>
                </a:solidFill>
                <a:latin typeface="Anaheim"/>
                <a:ea typeface="Anaheim"/>
                <a:cs typeface="Anaheim"/>
                <a:sym typeface="Anaheim"/>
              </a:rPr>
              <a:t>Attackers may put in place measures to understand when they are in a VM and change behavior. They may have a fake C2 or not execute. You can also miss alternative behaviors the file might use if your environment were different. You also have to be able to maintain a safe and convincing environment.</a:t>
            </a:r>
            <a:endParaRPr>
              <a:solidFill>
                <a:srgbClr val="434343"/>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f58cbea8c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f58cbea8c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In </a:t>
            </a:r>
            <a:r>
              <a:rPr b="1" lang="en" sz="1400">
                <a:solidFill>
                  <a:schemeClr val="dk1"/>
                </a:solidFill>
                <a:latin typeface="Anaheim"/>
                <a:ea typeface="Anaheim"/>
                <a:cs typeface="Anaheim"/>
                <a:sym typeface="Anaheim"/>
              </a:rPr>
              <a:t>static analysis</a:t>
            </a:r>
            <a:r>
              <a:rPr lang="en" sz="1400">
                <a:solidFill>
                  <a:schemeClr val="dk1"/>
                </a:solidFill>
                <a:latin typeface="Anaheim"/>
                <a:ea typeface="Anaheim"/>
                <a:cs typeface="Anaheim"/>
                <a:sym typeface="Anaheim"/>
              </a:rPr>
              <a:t> a file is not executed. Instead, the analyst uses various tools - oftentimes a </a:t>
            </a:r>
            <a:r>
              <a:rPr b="1" lang="en" sz="1400">
                <a:solidFill>
                  <a:schemeClr val="dk1"/>
                </a:solidFill>
                <a:latin typeface="Anaheim"/>
                <a:ea typeface="Anaheim"/>
                <a:cs typeface="Anaheim"/>
                <a:sym typeface="Anaheim"/>
              </a:rPr>
              <a:t>decompiler</a:t>
            </a:r>
            <a:r>
              <a:rPr lang="en" sz="1400">
                <a:solidFill>
                  <a:schemeClr val="dk1"/>
                </a:solidFill>
                <a:latin typeface="Anaheim"/>
                <a:ea typeface="Anaheim"/>
                <a:cs typeface="Anaheim"/>
                <a:sym typeface="Anaheim"/>
              </a:rPr>
              <a:t> or a </a:t>
            </a:r>
            <a:r>
              <a:rPr b="1" lang="en" sz="1400">
                <a:solidFill>
                  <a:schemeClr val="dk1"/>
                </a:solidFill>
                <a:latin typeface="Anaheim"/>
                <a:ea typeface="Anaheim"/>
                <a:cs typeface="Anaheim"/>
                <a:sym typeface="Anaheim"/>
              </a:rPr>
              <a:t>disassembler</a:t>
            </a:r>
            <a:r>
              <a:rPr lang="en" sz="1400">
                <a:solidFill>
                  <a:schemeClr val="dk1"/>
                </a:solidFill>
                <a:latin typeface="Anaheim"/>
                <a:ea typeface="Anaheim"/>
                <a:cs typeface="Anaheim"/>
                <a:sym typeface="Anaheim"/>
              </a:rPr>
              <a:t> to examine the malicious application.</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Reversing is an entire career path and can be quite difficult and detail-oriented. But some programs are easier to take apart and may be more accessible for beginners.</a:t>
            </a:r>
            <a:endParaRPr sz="1400">
              <a:solidFill>
                <a:schemeClr val="dk1"/>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58cbea8c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f58cbea8c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434343"/>
                </a:solidFill>
                <a:latin typeface="Anaheim"/>
                <a:ea typeface="Anaheim"/>
                <a:cs typeface="Anaheim"/>
                <a:sym typeface="Anaheim"/>
              </a:rPr>
              <a:t>Advantages</a:t>
            </a:r>
            <a:r>
              <a:rPr lang="en">
                <a:solidFill>
                  <a:srgbClr val="434343"/>
                </a:solidFill>
                <a:latin typeface="Anaheim"/>
                <a:ea typeface="Anaheim"/>
                <a:cs typeface="Anaheim"/>
                <a:sym typeface="Anaheim"/>
              </a:rPr>
              <a:t>:</a:t>
            </a:r>
            <a:endParaRPr>
              <a:solidFill>
                <a:srgbClr val="43434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a:solidFill>
                  <a:srgbClr val="434343"/>
                </a:solidFill>
                <a:latin typeface="Anaheim"/>
                <a:ea typeface="Anaheim"/>
                <a:cs typeface="Anaheim"/>
                <a:sym typeface="Anaheim"/>
              </a:rPr>
              <a:t>When you look at a file statically, you don’t have to set up a safe test environment or worry about results of code execution. You can explore many different execution paths a file might take. You may be able to more easily identify components of the file that are unique and could make for good YARA signatures.</a:t>
            </a:r>
            <a:endParaRPr>
              <a:solidFill>
                <a:srgbClr val="43434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a:solidFill>
                <a:srgbClr val="43434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b="1" lang="en">
                <a:solidFill>
                  <a:srgbClr val="434343"/>
                </a:solidFill>
                <a:latin typeface="Anaheim"/>
                <a:ea typeface="Anaheim"/>
                <a:cs typeface="Anaheim"/>
                <a:sym typeface="Anaheim"/>
              </a:rPr>
              <a:t>Disadvantages</a:t>
            </a:r>
            <a:r>
              <a:rPr lang="en">
                <a:solidFill>
                  <a:srgbClr val="434343"/>
                </a:solidFill>
                <a:latin typeface="Anaheim"/>
                <a:ea typeface="Anaheim"/>
                <a:cs typeface="Anaheim"/>
                <a:sym typeface="Anaheim"/>
              </a:rPr>
              <a:t>:</a:t>
            </a:r>
            <a:endParaRPr>
              <a:solidFill>
                <a:srgbClr val="43434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a:solidFill>
                  <a:srgbClr val="434343"/>
                </a:solidFill>
                <a:latin typeface="Anaheim"/>
                <a:ea typeface="Anaheim"/>
                <a:cs typeface="Anaheim"/>
                <a:sym typeface="Anaheim"/>
              </a:rPr>
              <a:t>Attackers may design intentional traps for you, like creating forks of code that will never be followed. They may obfuscate parts of their code quite heavily and make extracting meaningful findings difficult.</a:t>
            </a:r>
            <a:endParaRPr>
              <a:solidFill>
                <a:srgbClr val="434343"/>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58cbea8c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58cbea8cd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58cbea8c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58cbea8c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week we will be introducing you to graph theory because it will help you to navigate VirusTotal.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58cbea8c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f58cbea8c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5762b9486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f5762b9486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Anaheim"/>
                <a:ea typeface="Anaheim"/>
                <a:cs typeface="Anaheim"/>
                <a:sym typeface="Anaheim"/>
              </a:rPr>
              <a:t>Graphs</a:t>
            </a:r>
            <a:r>
              <a:rPr lang="en" sz="1400">
                <a:solidFill>
                  <a:schemeClr val="dk1"/>
                </a:solidFill>
                <a:latin typeface="Anaheim"/>
                <a:ea typeface="Anaheim"/>
                <a:cs typeface="Anaheim"/>
                <a:sym typeface="Anaheim"/>
              </a:rPr>
              <a:t> represent objects, their relationships, and various aspects about both.</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Objects are represented by </a:t>
            </a:r>
            <a:r>
              <a:rPr b="1" lang="en" sz="1400">
                <a:solidFill>
                  <a:schemeClr val="dk1"/>
                </a:solidFill>
                <a:latin typeface="Anaheim"/>
                <a:ea typeface="Anaheim"/>
                <a:cs typeface="Anaheim"/>
                <a:sym typeface="Anaheim"/>
              </a:rPr>
              <a:t>nodes</a:t>
            </a:r>
            <a:r>
              <a:rPr lang="en" sz="1400">
                <a:solidFill>
                  <a:schemeClr val="dk1"/>
                </a:solidFill>
                <a:latin typeface="Anaheim"/>
                <a:ea typeface="Anaheim"/>
                <a:cs typeface="Anaheim"/>
                <a:sym typeface="Anaheim"/>
              </a:rPr>
              <a:t> (sometimes called </a:t>
            </a:r>
            <a:r>
              <a:rPr b="1" lang="en" sz="1400">
                <a:solidFill>
                  <a:schemeClr val="dk1"/>
                </a:solidFill>
                <a:latin typeface="Anaheim"/>
                <a:ea typeface="Anaheim"/>
                <a:cs typeface="Anaheim"/>
                <a:sym typeface="Anaheim"/>
              </a:rPr>
              <a:t>vertices</a:t>
            </a:r>
            <a:r>
              <a:rPr lang="en" sz="1400">
                <a:solidFill>
                  <a:schemeClr val="dk1"/>
                </a:solidFill>
                <a:latin typeface="Anaheim"/>
                <a:ea typeface="Anaheim"/>
                <a:cs typeface="Anaheim"/>
                <a:sym typeface="Anaheim"/>
              </a:rPr>
              <a:t>) - often a circle or other shape - and the relationships between those objects are represented with lines called </a:t>
            </a:r>
            <a:r>
              <a:rPr b="1" lang="en" sz="1400">
                <a:solidFill>
                  <a:schemeClr val="dk1"/>
                </a:solidFill>
                <a:latin typeface="Anaheim"/>
                <a:ea typeface="Anaheim"/>
                <a:cs typeface="Anaheim"/>
                <a:sym typeface="Anaheim"/>
              </a:rPr>
              <a:t>edges</a:t>
            </a:r>
            <a:r>
              <a:rPr lang="en" sz="1400">
                <a:solidFill>
                  <a:schemeClr val="dk1"/>
                </a:solidFill>
                <a:latin typeface="Anaheim"/>
                <a:ea typeface="Anaheim"/>
                <a:cs typeface="Anaheim"/>
                <a:sym typeface="Anaheim"/>
              </a:rPr>
              <a:t>.</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Both nodes and edges can have </a:t>
            </a:r>
            <a:r>
              <a:rPr b="1" lang="en" sz="1400">
                <a:solidFill>
                  <a:schemeClr val="dk1"/>
                </a:solidFill>
                <a:latin typeface="Anaheim"/>
                <a:ea typeface="Anaheim"/>
                <a:cs typeface="Anaheim"/>
                <a:sym typeface="Anaheim"/>
              </a:rPr>
              <a:t>properties</a:t>
            </a:r>
            <a:r>
              <a:rPr lang="en" sz="1400">
                <a:solidFill>
                  <a:schemeClr val="dk1"/>
                </a:solidFill>
                <a:latin typeface="Anaheim"/>
                <a:ea typeface="Anaheim"/>
                <a:cs typeface="Anaheim"/>
                <a:sym typeface="Anaheim"/>
              </a:rPr>
              <a:t> (such as a name or other information about the node or edge).</a:t>
            </a:r>
            <a:endParaRPr sz="1400">
              <a:solidFill>
                <a:schemeClr val="dk1"/>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58cbea8c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58cbea8c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Graph edges can have </a:t>
            </a:r>
            <a:r>
              <a:rPr b="1" lang="en" sz="1400">
                <a:solidFill>
                  <a:schemeClr val="dk1"/>
                </a:solidFill>
                <a:latin typeface="Anaheim"/>
                <a:ea typeface="Anaheim"/>
                <a:cs typeface="Anaheim"/>
                <a:sym typeface="Anaheim"/>
              </a:rPr>
              <a:t>direction</a:t>
            </a:r>
            <a:r>
              <a:rPr lang="en" sz="1400">
                <a:solidFill>
                  <a:schemeClr val="dk1"/>
                </a:solidFill>
                <a:latin typeface="Anaheim"/>
                <a:ea typeface="Anaheim"/>
                <a:cs typeface="Anaheim"/>
                <a:sym typeface="Anaheim"/>
              </a:rPr>
              <a:t>; this implies a relationship between two objects can be one way (ex. “Parent” vs “child”) or may be </a:t>
            </a:r>
            <a:r>
              <a:rPr b="1" lang="en" sz="1400">
                <a:solidFill>
                  <a:schemeClr val="dk1"/>
                </a:solidFill>
                <a:latin typeface="Anaheim"/>
                <a:ea typeface="Anaheim"/>
                <a:cs typeface="Anaheim"/>
                <a:sym typeface="Anaheim"/>
              </a:rPr>
              <a:t>bidirectional</a:t>
            </a:r>
            <a:r>
              <a:rPr lang="en" sz="1400">
                <a:solidFill>
                  <a:schemeClr val="dk1"/>
                </a:solidFill>
                <a:latin typeface="Anaheim"/>
                <a:ea typeface="Anaheim"/>
                <a:cs typeface="Anaheim"/>
                <a:sym typeface="Anaheim"/>
              </a:rPr>
              <a:t> (“cousin”).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Edges that have a forced direction are often depicted with arrows.</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Edges are thereofore often classified as </a:t>
            </a:r>
            <a:r>
              <a:rPr b="1" lang="en" sz="1400">
                <a:solidFill>
                  <a:schemeClr val="dk1"/>
                </a:solidFill>
                <a:latin typeface="Anaheim"/>
                <a:ea typeface="Anaheim"/>
                <a:cs typeface="Anaheim"/>
                <a:sym typeface="Anaheim"/>
              </a:rPr>
              <a:t>directed </a:t>
            </a:r>
            <a:r>
              <a:rPr lang="en" sz="1400">
                <a:solidFill>
                  <a:schemeClr val="dk1"/>
                </a:solidFill>
                <a:latin typeface="Anaheim"/>
                <a:ea typeface="Anaheim"/>
                <a:cs typeface="Anaheim"/>
                <a:sym typeface="Anaheim"/>
              </a:rPr>
              <a:t>or </a:t>
            </a:r>
            <a:r>
              <a:rPr b="1" lang="en" sz="1400">
                <a:solidFill>
                  <a:schemeClr val="dk1"/>
                </a:solidFill>
                <a:latin typeface="Anaheim"/>
                <a:ea typeface="Anaheim"/>
                <a:cs typeface="Anaheim"/>
                <a:sym typeface="Anaheim"/>
              </a:rPr>
              <a:t>undirected.</a:t>
            </a:r>
            <a:endParaRPr b="1" sz="1400">
              <a:solidFill>
                <a:schemeClr val="dk1"/>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f58cbea8cd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f58cbea8cd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87627c45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87627c45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Here’s the quiz. Please remember to screenshot or otherwise record your answers before you hit submit and don’t refresh! Google forms will drop your answers if your connection drops. Please be prepared.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https://forms.gle/REkqs513nTc7dR7Z6</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58cbea8c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f58cbea8c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When it comes to the security space, most investigations are represented with graphs.</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Relationships between malware and infrastructure are particularly commonly represented in this way.</a:t>
            </a:r>
            <a:endParaRPr sz="1400">
              <a:solidFill>
                <a:schemeClr val="dk1"/>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5e3024075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f5e3024075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plenty of graphing products which are used in the security space but one of the most common is a tool called Maltego. We will not be using this tool in this class but if this is of particular interest to you you may want to checkout some demos online.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graph analysis tools which you may have heard of include Palantir which is proprietary and usually only used at organizations, such as the government, with significant datasets.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VirusTotal has </a:t>
            </a:r>
            <a:r>
              <a:rPr lang="en"/>
              <a:t>its</a:t>
            </a:r>
            <a:r>
              <a:rPr lang="en"/>
              <a:t> own graph analysis GUI!</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58cbea8c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f58cbea8c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f58cbea8c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f58cbea8c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58cbea8c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f58cbea8c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58cbea8c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58cbea8c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5762b948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f5762b948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87627c45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87627c45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87627c451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87627c451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87627c45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87627c45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0" name="Google Shape;10;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chemeClr val="dk1"/>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chemeClr val="dk1"/>
        </a:solidFill>
      </p:bgPr>
    </p:bg>
    <p:spTree>
      <p:nvGrpSpPr>
        <p:cNvPr id="68"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chemeClr val="dk1"/>
        </a:solidFill>
      </p:bgPr>
    </p:bg>
    <p:spTree>
      <p:nvGrpSpPr>
        <p:cNvPr id="72" name="Shape 72"/>
        <p:cNvGrpSpPr/>
        <p:nvPr/>
      </p:nvGrpSpPr>
      <p:grpSpPr>
        <a:xfrm>
          <a:off x="0" y="0"/>
          <a:ext cx="0" cy="0"/>
          <a:chOff x="0" y="0"/>
          <a:chExt cx="0" cy="0"/>
        </a:xfrm>
      </p:grpSpPr>
      <p:sp>
        <p:nvSpPr>
          <p:cNvPr id="73" name="Google Shape;73;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4" name="Google Shape;74;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chemeClr val="dk1"/>
        </a:solidFill>
      </p:bgPr>
    </p:bg>
    <p:spTree>
      <p:nvGrpSpPr>
        <p:cNvPr id="78"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2" name="Google Shape;82;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4" name="Google Shape;84;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6" name="Google Shape;86;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8" name="Google Shape;88;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0" name="Google Shape;90;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2" name="Google Shape;92;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chemeClr val="dk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96" name="Google Shape;96;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7" name="Google Shape;97;p15"/>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0" name="Google Shape;100;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1" name="Google Shape;101;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2" name="Google Shape;102;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3" name="Google Shape;103;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chemeClr val="dk1"/>
        </a:solidFill>
      </p:bgPr>
    </p:bg>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6" name="Google Shape;106;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7" name="Google Shape;107;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8" name="Google Shape;108;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9" name="Google Shape;109;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10" name="Google Shape;110;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chemeClr val="dk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chemeClr val="dk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5" name="Google Shape;115;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6" name="Google Shape;116;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8" name="Google Shape;118;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9" name="Google Shape;119;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chemeClr val="dk1"/>
        </a:solidFill>
      </p:bgPr>
    </p:bg>
    <p:spTree>
      <p:nvGrpSpPr>
        <p:cNvPr id="120"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24" name="Google Shape;124;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5" name="Google Shape;125;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b="1" lang="en" sz="900">
                <a:solidFill>
                  <a:srgbClr val="434343"/>
                </a:solidFill>
                <a:uFill>
                  <a:noFill/>
                </a:uFill>
                <a:latin typeface="Anaheim"/>
                <a:ea typeface="Anaheim"/>
                <a:cs typeface="Anaheim"/>
                <a:sym typeface="Anaheim"/>
                <a:hlinkClick r:id="rId2">
                  <a:extLst>
                    <a:ext uri="{A12FA001-AC4F-418D-AE19-62706E023703}">
                      <ahyp:hlinkClr val="tx"/>
                    </a:ext>
                  </a:extLst>
                </a:hlinkClick>
              </a:rPr>
              <a:t>Slidesgo</a:t>
            </a:r>
            <a:r>
              <a:rPr lang="en" sz="900">
                <a:solidFill>
                  <a:srgbClr val="434343"/>
                </a:solidFill>
                <a:latin typeface="Anaheim"/>
                <a:ea typeface="Anaheim"/>
                <a:cs typeface="Anaheim"/>
                <a:sym typeface="Anaheim"/>
              </a:rPr>
              <a:t>, including icons by </a:t>
            </a:r>
            <a:r>
              <a:rPr b="1" lang="en" sz="900">
                <a:solidFill>
                  <a:srgbClr val="434343"/>
                </a:solidFill>
                <a:uFill>
                  <a:noFill/>
                </a:uFill>
                <a:latin typeface="Anaheim"/>
                <a:ea typeface="Anaheim"/>
                <a:cs typeface="Anaheim"/>
                <a:sym typeface="Anaheim"/>
                <a:hlinkClick r:id="rId3">
                  <a:extLst>
                    <a:ext uri="{A12FA001-AC4F-418D-AE19-62706E023703}">
                      <ahyp:hlinkClr val="tx"/>
                    </a:ext>
                  </a:extLst>
                </a:hlinkClick>
              </a:rPr>
              <a:t>Flaticon</a:t>
            </a:r>
            <a:r>
              <a:rPr lang="en" sz="900">
                <a:solidFill>
                  <a:srgbClr val="434343"/>
                </a:solidFill>
                <a:latin typeface="Anaheim"/>
                <a:ea typeface="Anaheim"/>
                <a:cs typeface="Anaheim"/>
                <a:sym typeface="Anaheim"/>
              </a:rPr>
              <a:t>, and infographics &amp; images by </a:t>
            </a:r>
            <a:r>
              <a:rPr b="1" lang="en" sz="900">
                <a:solidFill>
                  <a:srgbClr val="434343"/>
                </a:solidFill>
                <a:uFill>
                  <a:noFill/>
                </a:uFill>
                <a:latin typeface="Anaheim"/>
                <a:ea typeface="Anaheim"/>
                <a:cs typeface="Anaheim"/>
                <a:sym typeface="Anaheim"/>
                <a:hlinkClick r:id="rId4">
                  <a:extLst>
                    <a:ext uri="{A12FA001-AC4F-418D-AE19-62706E023703}">
                      <ahyp:hlinkClr val="tx"/>
                    </a:ext>
                  </a:extLst>
                </a:hlinkClick>
              </a:rPr>
              <a:t>Freepik</a:t>
            </a:r>
            <a:r>
              <a:rPr b="1" lang="en" sz="900">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b="1" lang="en" sz="900">
                <a:solidFill>
                  <a:srgbClr val="434343"/>
                </a:solidFill>
                <a:latin typeface="Anaheim"/>
                <a:ea typeface="Anaheim"/>
                <a:cs typeface="Anaheim"/>
                <a:sym typeface="Anaheim"/>
              </a:rPr>
              <a:t> </a:t>
            </a:r>
            <a:r>
              <a:rPr b="1" lang="en"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chemeClr val="dk1"/>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chemeClr val="dk1"/>
        </a:solidFill>
      </p:bgPr>
    </p:bg>
    <p:spTree>
      <p:nvGrpSpPr>
        <p:cNvPr id="1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5" name="Google Shape;15;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0" name="Google Shape;130;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1" name="Google Shape;13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5" name="Google Shape;135;p23"/>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6" name="Shape 136"/>
        <p:cNvGrpSpPr/>
        <p:nvPr/>
      </p:nvGrpSpPr>
      <p:grpSpPr>
        <a:xfrm>
          <a:off x="0" y="0"/>
          <a:ext cx="0" cy="0"/>
          <a:chOff x="0" y="0"/>
          <a:chExt cx="0" cy="0"/>
        </a:xfrm>
      </p:grpSpPr>
      <p:grpSp>
        <p:nvGrpSpPr>
          <p:cNvPr id="137" name="Google Shape;137;p24"/>
          <p:cNvGrpSpPr/>
          <p:nvPr/>
        </p:nvGrpSpPr>
        <p:grpSpPr>
          <a:xfrm>
            <a:off x="830392" y="4169130"/>
            <a:ext cx="745763" cy="45826"/>
            <a:chOff x="4580561" y="2589004"/>
            <a:chExt cx="1064464" cy="25200"/>
          </a:xfrm>
        </p:grpSpPr>
        <p:sp>
          <p:nvSpPr>
            <p:cNvPr id="138" name="Google Shape;138;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1" name="Google Shape;141;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a:solidFill>
                  <a:schemeClr val="lt1"/>
                </a:solidFill>
              </a:defRPr>
            </a:lvl1pPr>
            <a:lvl2pPr indent="-304800" lvl="1" marL="914400" rtl="0">
              <a:spcBef>
                <a:spcPts val="1600"/>
              </a:spcBef>
              <a:spcAft>
                <a:spcPts val="0"/>
              </a:spcAft>
              <a:buClr>
                <a:schemeClr val="lt1"/>
              </a:buClr>
              <a:buSzPts val="1200"/>
              <a:buChar char="○"/>
              <a:defRPr>
                <a:solidFill>
                  <a:schemeClr val="lt1"/>
                </a:solidFill>
              </a:defRPr>
            </a:lvl2pPr>
            <a:lvl3pPr indent="-304800" lvl="2" marL="1371600" rtl="0">
              <a:spcBef>
                <a:spcPts val="1600"/>
              </a:spcBef>
              <a:spcAft>
                <a:spcPts val="0"/>
              </a:spcAft>
              <a:buClr>
                <a:schemeClr val="lt1"/>
              </a:buClr>
              <a:buSzPts val="12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142" name="Google Shape;142;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8" name="Google Shape;18;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9" name="Google Shape;19;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0" name="Google Shape;20;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2" name="Google Shape;22;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3" name="Google Shape;23;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4" name="Google Shape;24;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chemeClr val="dk1"/>
        </a:solidFill>
      </p:bgPr>
    </p:bg>
    <p:spTree>
      <p:nvGrpSpPr>
        <p:cNvPr id="25"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28" name="Google Shape;28;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9" name="Google Shape;29;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chemeClr val="dk1"/>
        </a:solidFill>
      </p:bgPr>
    </p:bg>
    <p:spTree>
      <p:nvGrpSpPr>
        <p:cNvPr id="30"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b="0" sz="1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 name="Google Shape;35;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39" name="Google Shape;39;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0" name="Google Shape;40;p7"/>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3" name="Google Shape;43;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4" name="Google Shape;44;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5" name="Google Shape;45;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6" name="Google Shape;46;p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chemeClr val="dk1"/>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1" name="Google Shape;51;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2" name="Google Shape;52;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3" name="Google Shape;53;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4" name="Google Shape;54;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5" name="Google Shape;55;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6" name="Google Shape;56;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7" name="Google Shape;57;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8" name="Google Shape;58;p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chemeClr val="dk1"/>
        </a:solid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indent="-304800" lvl="1" marL="914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indent="-304800" lvl="2" marL="1371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indent="-304800" lvl="3" marL="1828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indent="-304800" lvl="4" marL="22860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indent="-304800" lvl="5" marL="27432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indent="-304800" lvl="6" marL="3200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indent="-304800" lvl="7" marL="3657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indent="-304800" lvl="8" marL="411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hyperlink" Target="https://towardsdatascience.com/10-things-you-should-know-about-sets-in-python-9902828c0e8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hyperlink" Target="https://towardsdatascience.com/10-things-you-should-know-about-sets-in-python-9902828c0e80"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25.png"/><Relationship Id="rId4" Type="http://schemas.openxmlformats.org/officeDocument/2006/relationships/hyperlink" Target="https://medium.com/basecs/a-gentle-introduction-to-graph-theory-77969829ead8"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7.png"/><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hyperlink" Target="http://www.youtube.com/watch?v=7vJLLXkwYYk" TargetMode="External"/><Relationship Id="rId4" Type="http://schemas.openxmlformats.org/officeDocument/2006/relationships/image" Target="../media/image9.jpg"/><Relationship Id="rId5" Type="http://schemas.openxmlformats.org/officeDocument/2006/relationships/hyperlink" Target="https://forms.gle/REkqs513nTc7dR7Z6"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8.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hyperlink" Target="https://www.virustotal.com/graph/"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Dictionaries, Tuples, Sets</a:t>
            </a:r>
            <a:endParaRPr/>
          </a:p>
        </p:txBody>
      </p:sp>
      <p:sp>
        <p:nvSpPr>
          <p:cNvPr id="148" name="Google Shape;14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Session Six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Dictionary Syntax Example</a:t>
            </a:r>
            <a:endParaRPr/>
          </a:p>
        </p:txBody>
      </p:sp>
      <p:pic>
        <p:nvPicPr>
          <p:cNvPr id="231" name="Google Shape;231;p34"/>
          <p:cNvPicPr preferRelativeResize="0"/>
          <p:nvPr/>
        </p:nvPicPr>
        <p:blipFill rotWithShape="1">
          <a:blip r:embed="rId3">
            <a:alphaModFix/>
          </a:blip>
          <a:srcRect b="0" l="1400" r="0" t="2572"/>
          <a:stretch/>
        </p:blipFill>
        <p:spPr>
          <a:xfrm>
            <a:off x="2645200" y="1755475"/>
            <a:ext cx="3612631" cy="2586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Building a Dictionary in Context</a:t>
            </a:r>
            <a:endParaRPr/>
          </a:p>
        </p:txBody>
      </p:sp>
      <p:sp>
        <p:nvSpPr>
          <p:cNvPr id="237" name="Google Shape;237;p35"/>
          <p:cNvSpPr txBox="1"/>
          <p:nvPr/>
        </p:nvSpPr>
        <p:spPr>
          <a:xfrm>
            <a:off x="379550" y="1396425"/>
            <a:ext cx="3903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“During my investigation, I started to find the attackers were abusing a lot of infrastructure. They had domains and IPs they were using as hop-points, some for delivering malware, some hosting phishing pages, and others for command and control. I can build a data set with the dates they were used and how and then do additional analysis based on this data….but I need a way to structure this data so I can do analysis of them in code. A bunch of lists isn’t going to cut it because each IOC has multiple properties about it that need to be stored - and if they change on different dates I’d have to keep so many different </a:t>
            </a:r>
            <a:r>
              <a:rPr lang="en">
                <a:latin typeface="Anaheim"/>
                <a:ea typeface="Anaheim"/>
                <a:cs typeface="Anaheim"/>
                <a:sym typeface="Anaheim"/>
              </a:rPr>
              <a:t>temporal lists. What can I do?”</a:t>
            </a:r>
            <a:endParaRPr>
              <a:latin typeface="Anaheim"/>
              <a:ea typeface="Anaheim"/>
              <a:cs typeface="Anaheim"/>
              <a:sym typeface="Anahei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Building a Dictionary in Context</a:t>
            </a:r>
            <a:endParaRPr/>
          </a:p>
        </p:txBody>
      </p:sp>
      <p:sp>
        <p:nvSpPr>
          <p:cNvPr id="243" name="Google Shape;243;p36"/>
          <p:cNvSpPr txBox="1"/>
          <p:nvPr/>
        </p:nvSpPr>
        <p:spPr>
          <a:xfrm>
            <a:off x="379550" y="1396425"/>
            <a:ext cx="3903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“During my investigation, I started to find the attackers were abusing a lot of infrastructure. They had </a:t>
            </a:r>
            <a:r>
              <a:rPr lang="en">
                <a:solidFill>
                  <a:schemeClr val="accent2"/>
                </a:solidFill>
                <a:latin typeface="Anaheim"/>
                <a:ea typeface="Anaheim"/>
                <a:cs typeface="Anaheim"/>
                <a:sym typeface="Anaheim"/>
              </a:rPr>
              <a:t>domains and IPs</a:t>
            </a:r>
            <a:r>
              <a:rPr lang="en">
                <a:latin typeface="Anaheim"/>
                <a:ea typeface="Anaheim"/>
                <a:cs typeface="Anaheim"/>
                <a:sym typeface="Anaheim"/>
              </a:rPr>
              <a:t> they were using as </a:t>
            </a:r>
            <a:r>
              <a:rPr lang="en">
                <a:solidFill>
                  <a:srgbClr val="0000FF"/>
                </a:solidFill>
                <a:latin typeface="Anaheim"/>
                <a:ea typeface="Anaheim"/>
                <a:cs typeface="Anaheim"/>
                <a:sym typeface="Anaheim"/>
              </a:rPr>
              <a:t>hop-points, some for delivering malware, some hosting phishing pages, and others for command and control</a:t>
            </a:r>
            <a:r>
              <a:rPr lang="en">
                <a:latin typeface="Anaheim"/>
                <a:ea typeface="Anaheim"/>
                <a:cs typeface="Anaheim"/>
                <a:sym typeface="Anaheim"/>
              </a:rPr>
              <a:t>. I can build a data set with the </a:t>
            </a:r>
            <a:r>
              <a:rPr lang="en">
                <a:solidFill>
                  <a:srgbClr val="4A86E8"/>
                </a:solidFill>
                <a:latin typeface="Anaheim"/>
                <a:ea typeface="Anaheim"/>
                <a:cs typeface="Anaheim"/>
                <a:sym typeface="Anaheim"/>
              </a:rPr>
              <a:t>dates they were used</a:t>
            </a:r>
            <a:r>
              <a:rPr lang="en">
                <a:latin typeface="Anaheim"/>
                <a:ea typeface="Anaheim"/>
                <a:cs typeface="Anaheim"/>
                <a:sym typeface="Anaheim"/>
              </a:rPr>
              <a:t> and how and then do additional analysis based on this data….but I need a way to structure this data so I can do analysis of them in code. A bunch of lists isn’t going to cut it because each IOC has multiple properties about it that need to be stored - and if they change on different dates I’d have to keep so many different temporal lists. What can I do?”</a:t>
            </a:r>
            <a:endParaRPr>
              <a:latin typeface="Anaheim"/>
              <a:ea typeface="Anaheim"/>
              <a:cs typeface="Anaheim"/>
              <a:sym typeface="Anaheim"/>
            </a:endParaRPr>
          </a:p>
        </p:txBody>
      </p:sp>
      <p:sp>
        <p:nvSpPr>
          <p:cNvPr id="244" name="Google Shape;244;p36"/>
          <p:cNvSpPr/>
          <p:nvPr/>
        </p:nvSpPr>
        <p:spPr>
          <a:xfrm>
            <a:off x="4886025" y="1294775"/>
            <a:ext cx="1944900" cy="95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Unique: </a:t>
            </a:r>
            <a:r>
              <a:rPr lang="en">
                <a:latin typeface="Courier New"/>
                <a:ea typeface="Courier New"/>
                <a:cs typeface="Courier New"/>
                <a:sym typeface="Courier New"/>
              </a:rPr>
              <a:t>the specific domain or IP address</a:t>
            </a:r>
            <a:endParaRPr>
              <a:latin typeface="Courier New"/>
              <a:ea typeface="Courier New"/>
              <a:cs typeface="Courier New"/>
              <a:sym typeface="Courier New"/>
            </a:endParaRPr>
          </a:p>
        </p:txBody>
      </p:sp>
      <p:sp>
        <p:nvSpPr>
          <p:cNvPr id="245" name="Google Shape;245;p36"/>
          <p:cNvSpPr/>
          <p:nvPr/>
        </p:nvSpPr>
        <p:spPr>
          <a:xfrm>
            <a:off x="6495400" y="1962200"/>
            <a:ext cx="1944900" cy="955500"/>
          </a:xfrm>
          <a:prstGeom prst="roundRect">
            <a:avLst>
              <a:gd fmla="val 16667" name="adj"/>
            </a:avLst>
          </a:prstGeom>
          <a:solidFill>
            <a:srgbClr val="4A86E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Mutually Exclusive</a:t>
            </a:r>
            <a:r>
              <a:rPr b="1" lang="en">
                <a:latin typeface="Courier New"/>
                <a:ea typeface="Courier New"/>
                <a:cs typeface="Courier New"/>
                <a:sym typeface="Courier New"/>
              </a:rPr>
              <a:t>: </a:t>
            </a:r>
            <a:r>
              <a:rPr lang="en">
                <a:latin typeface="Courier New"/>
                <a:ea typeface="Courier New"/>
                <a:cs typeface="Courier New"/>
                <a:sym typeface="Courier New"/>
              </a:rPr>
              <a:t>the type (domain or IP)</a:t>
            </a:r>
            <a:endParaRPr>
              <a:latin typeface="Courier New"/>
              <a:ea typeface="Courier New"/>
              <a:cs typeface="Courier New"/>
              <a:sym typeface="Courier New"/>
            </a:endParaRPr>
          </a:p>
        </p:txBody>
      </p:sp>
      <p:sp>
        <p:nvSpPr>
          <p:cNvPr id="246" name="Google Shape;246;p36"/>
          <p:cNvSpPr/>
          <p:nvPr/>
        </p:nvSpPr>
        <p:spPr>
          <a:xfrm>
            <a:off x="4770675" y="2832925"/>
            <a:ext cx="1944900" cy="955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Mutually Exclusive</a:t>
            </a:r>
            <a:r>
              <a:rPr b="1" lang="en">
                <a:latin typeface="Courier New"/>
                <a:ea typeface="Courier New"/>
                <a:cs typeface="Courier New"/>
                <a:sym typeface="Courier New"/>
              </a:rPr>
              <a:t>: </a:t>
            </a:r>
            <a:r>
              <a:rPr lang="en">
                <a:latin typeface="Courier New"/>
                <a:ea typeface="Courier New"/>
                <a:cs typeface="Courier New"/>
                <a:sym typeface="Courier New"/>
              </a:rPr>
              <a:t>the usage</a:t>
            </a:r>
            <a:endParaRPr>
              <a:latin typeface="Courier New"/>
              <a:ea typeface="Courier New"/>
              <a:cs typeface="Courier New"/>
              <a:sym typeface="Courier New"/>
            </a:endParaRPr>
          </a:p>
        </p:txBody>
      </p:sp>
      <p:sp>
        <p:nvSpPr>
          <p:cNvPr id="247" name="Google Shape;247;p36"/>
          <p:cNvSpPr/>
          <p:nvPr/>
        </p:nvSpPr>
        <p:spPr>
          <a:xfrm>
            <a:off x="6430450" y="3568125"/>
            <a:ext cx="1944900" cy="955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Unique: </a:t>
            </a:r>
            <a:r>
              <a:rPr lang="en">
                <a:latin typeface="Courier New"/>
                <a:ea typeface="Courier New"/>
                <a:cs typeface="Courier New"/>
                <a:sym typeface="Courier New"/>
              </a:rPr>
              <a:t>the date</a:t>
            </a:r>
            <a:endParaRPr>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Building a Dictionary in Context</a:t>
            </a:r>
            <a:endParaRPr/>
          </a:p>
        </p:txBody>
      </p:sp>
      <p:sp>
        <p:nvSpPr>
          <p:cNvPr id="253" name="Google Shape;253;p37"/>
          <p:cNvSpPr/>
          <p:nvPr/>
        </p:nvSpPr>
        <p:spPr>
          <a:xfrm>
            <a:off x="300642" y="278275"/>
            <a:ext cx="1300200" cy="64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Unique: </a:t>
            </a:r>
            <a:r>
              <a:rPr lang="en" sz="800">
                <a:latin typeface="Courier New"/>
                <a:ea typeface="Courier New"/>
                <a:cs typeface="Courier New"/>
                <a:sym typeface="Courier New"/>
              </a:rPr>
              <a:t>the specific domain or IP address</a:t>
            </a:r>
            <a:endParaRPr sz="800">
              <a:latin typeface="Courier New"/>
              <a:ea typeface="Courier New"/>
              <a:cs typeface="Courier New"/>
              <a:sym typeface="Courier New"/>
            </a:endParaRPr>
          </a:p>
        </p:txBody>
      </p:sp>
      <p:sp>
        <p:nvSpPr>
          <p:cNvPr id="254" name="Google Shape;254;p37"/>
          <p:cNvSpPr/>
          <p:nvPr/>
        </p:nvSpPr>
        <p:spPr>
          <a:xfrm>
            <a:off x="1376589" y="732131"/>
            <a:ext cx="1300200" cy="649800"/>
          </a:xfrm>
          <a:prstGeom prst="roundRect">
            <a:avLst>
              <a:gd fmla="val 16667" name="adj"/>
            </a:avLst>
          </a:prstGeom>
          <a:solidFill>
            <a:srgbClr val="4A86E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Mutually Exclusive: </a:t>
            </a:r>
            <a:r>
              <a:rPr lang="en" sz="800">
                <a:latin typeface="Courier New"/>
                <a:ea typeface="Courier New"/>
                <a:cs typeface="Courier New"/>
                <a:sym typeface="Courier New"/>
              </a:rPr>
              <a:t>the type (domain or IP)</a:t>
            </a:r>
            <a:endParaRPr sz="800">
              <a:latin typeface="Courier New"/>
              <a:ea typeface="Courier New"/>
              <a:cs typeface="Courier New"/>
              <a:sym typeface="Courier New"/>
            </a:endParaRPr>
          </a:p>
        </p:txBody>
      </p:sp>
      <p:sp>
        <p:nvSpPr>
          <p:cNvPr id="255" name="Google Shape;255;p37"/>
          <p:cNvSpPr/>
          <p:nvPr/>
        </p:nvSpPr>
        <p:spPr>
          <a:xfrm>
            <a:off x="223525" y="1324232"/>
            <a:ext cx="1300200" cy="649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Mutually Exclusive: </a:t>
            </a:r>
            <a:r>
              <a:rPr lang="en" sz="800">
                <a:latin typeface="Courier New"/>
                <a:ea typeface="Courier New"/>
                <a:cs typeface="Courier New"/>
                <a:sym typeface="Courier New"/>
              </a:rPr>
              <a:t>the usage</a:t>
            </a:r>
            <a:endParaRPr sz="800">
              <a:latin typeface="Courier New"/>
              <a:ea typeface="Courier New"/>
              <a:cs typeface="Courier New"/>
              <a:sym typeface="Courier New"/>
            </a:endParaRPr>
          </a:p>
        </p:txBody>
      </p:sp>
      <p:sp>
        <p:nvSpPr>
          <p:cNvPr id="256" name="Google Shape;256;p37"/>
          <p:cNvSpPr/>
          <p:nvPr/>
        </p:nvSpPr>
        <p:spPr>
          <a:xfrm>
            <a:off x="1333166" y="1824176"/>
            <a:ext cx="1300200" cy="6498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Unique: </a:t>
            </a:r>
            <a:r>
              <a:rPr lang="en" sz="800">
                <a:latin typeface="Courier New"/>
                <a:ea typeface="Courier New"/>
                <a:cs typeface="Courier New"/>
                <a:sym typeface="Courier New"/>
              </a:rPr>
              <a:t>the date</a:t>
            </a:r>
            <a:endParaRPr sz="800">
              <a:latin typeface="Courier New"/>
              <a:ea typeface="Courier New"/>
              <a:cs typeface="Courier New"/>
              <a:sym typeface="Courier New"/>
            </a:endParaRPr>
          </a:p>
        </p:txBody>
      </p:sp>
      <p:sp>
        <p:nvSpPr>
          <p:cNvPr id="257" name="Google Shape;257;p37"/>
          <p:cNvSpPr/>
          <p:nvPr/>
        </p:nvSpPr>
        <p:spPr>
          <a:xfrm>
            <a:off x="4632993" y="2442975"/>
            <a:ext cx="1538100" cy="442500"/>
          </a:xfrm>
          <a:prstGeom prst="roundRect">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Specific Identifier (e.g. 10.10.10.10)</a:t>
            </a:r>
            <a:endParaRPr>
              <a:solidFill>
                <a:srgbClr val="FFFFFF"/>
              </a:solidFill>
            </a:endParaRPr>
          </a:p>
        </p:txBody>
      </p:sp>
      <p:sp>
        <p:nvSpPr>
          <p:cNvPr id="258" name="Google Shape;258;p37"/>
          <p:cNvSpPr/>
          <p:nvPr/>
        </p:nvSpPr>
        <p:spPr>
          <a:xfrm>
            <a:off x="6403290" y="3342676"/>
            <a:ext cx="1538100" cy="442500"/>
          </a:xfrm>
          <a:prstGeom prst="roundRect">
            <a:avLst>
              <a:gd fmla="val 50000" name="adj"/>
            </a:avLst>
          </a:prstGeom>
          <a:solidFill>
            <a:srgbClr val="4141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Date (02-03-21)</a:t>
            </a:r>
            <a:endParaRPr>
              <a:solidFill>
                <a:srgbClr val="FFFFFF"/>
              </a:solidFill>
            </a:endParaRPr>
          </a:p>
        </p:txBody>
      </p:sp>
      <p:sp>
        <p:nvSpPr>
          <p:cNvPr id="259" name="Google Shape;259;p37"/>
          <p:cNvSpPr/>
          <p:nvPr/>
        </p:nvSpPr>
        <p:spPr>
          <a:xfrm>
            <a:off x="2862697" y="3342676"/>
            <a:ext cx="1538100" cy="442500"/>
          </a:xfrm>
          <a:prstGeom prst="roundRect">
            <a:avLst>
              <a:gd fmla="val 50000" name="adj"/>
            </a:avLst>
          </a:prstGeom>
          <a:solidFill>
            <a:srgbClr val="4141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Date (02-02-21)</a:t>
            </a:r>
            <a:endParaRPr>
              <a:solidFill>
                <a:srgbClr val="FFFFFF"/>
              </a:solidFill>
            </a:endParaRPr>
          </a:p>
        </p:txBody>
      </p:sp>
      <p:sp>
        <p:nvSpPr>
          <p:cNvPr id="260" name="Google Shape;260;p37"/>
          <p:cNvSpPr/>
          <p:nvPr/>
        </p:nvSpPr>
        <p:spPr>
          <a:xfrm>
            <a:off x="2017450" y="4242378"/>
            <a:ext cx="1538100" cy="442500"/>
          </a:xfrm>
          <a:prstGeom prst="roundRect">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List of uses (e.g. [“hop point”, “c2”])</a:t>
            </a:r>
            <a:endParaRPr>
              <a:solidFill>
                <a:srgbClr val="FFFFFF"/>
              </a:solidFill>
            </a:endParaRPr>
          </a:p>
        </p:txBody>
      </p:sp>
      <p:sp>
        <p:nvSpPr>
          <p:cNvPr id="261" name="Google Shape;261;p37"/>
          <p:cNvSpPr/>
          <p:nvPr/>
        </p:nvSpPr>
        <p:spPr>
          <a:xfrm>
            <a:off x="5558050" y="4242378"/>
            <a:ext cx="1538100" cy="442500"/>
          </a:xfrm>
          <a:prstGeom prst="roundRect">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List of uses (e.g. [‘c2’])</a:t>
            </a:r>
            <a:endParaRPr>
              <a:solidFill>
                <a:srgbClr val="FFFFFF"/>
              </a:solidFill>
            </a:endParaRPr>
          </a:p>
        </p:txBody>
      </p:sp>
      <p:cxnSp>
        <p:nvCxnSpPr>
          <p:cNvPr id="262" name="Google Shape;262;p37"/>
          <p:cNvCxnSpPr>
            <a:stCxn id="257" idx="2"/>
            <a:endCxn id="258" idx="0"/>
          </p:cNvCxnSpPr>
          <p:nvPr/>
        </p:nvCxnSpPr>
        <p:spPr>
          <a:xfrm flipH="1" rot="-5400000">
            <a:off x="6058593" y="2228925"/>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63" name="Google Shape;263;p37"/>
          <p:cNvCxnSpPr>
            <a:stCxn id="259" idx="0"/>
            <a:endCxn id="257" idx="2"/>
          </p:cNvCxnSpPr>
          <p:nvPr/>
        </p:nvCxnSpPr>
        <p:spPr>
          <a:xfrm rot="-5400000">
            <a:off x="4288297" y="2228926"/>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64" name="Google Shape;264;p37"/>
          <p:cNvCxnSpPr>
            <a:stCxn id="260" idx="0"/>
            <a:endCxn id="259" idx="2"/>
          </p:cNvCxnSpPr>
          <p:nvPr/>
        </p:nvCxnSpPr>
        <p:spPr>
          <a:xfrm rot="-5400000">
            <a:off x="2980450" y="3591228"/>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65" name="Google Shape;265;p37"/>
          <p:cNvCxnSpPr>
            <a:stCxn id="261" idx="0"/>
            <a:endCxn id="258" idx="2"/>
          </p:cNvCxnSpPr>
          <p:nvPr/>
        </p:nvCxnSpPr>
        <p:spPr>
          <a:xfrm rot="-5400000">
            <a:off x="6521050" y="3591228"/>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66" name="Google Shape;266;p37"/>
          <p:cNvSpPr txBox="1"/>
          <p:nvPr/>
        </p:nvSpPr>
        <p:spPr>
          <a:xfrm>
            <a:off x="3815325" y="1559075"/>
            <a:ext cx="390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Example: identifier as the unique key; values are additional dictionaries with a key: value pair of the date and uses.</a:t>
            </a:r>
            <a:endParaRPr>
              <a:latin typeface="Anaheim"/>
              <a:ea typeface="Anaheim"/>
              <a:cs typeface="Anaheim"/>
              <a:sym typeface="Anahei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Building a Dictionary in Context</a:t>
            </a:r>
            <a:endParaRPr/>
          </a:p>
        </p:txBody>
      </p:sp>
      <p:sp>
        <p:nvSpPr>
          <p:cNvPr id="272" name="Google Shape;272;p38"/>
          <p:cNvSpPr/>
          <p:nvPr/>
        </p:nvSpPr>
        <p:spPr>
          <a:xfrm>
            <a:off x="300642" y="278275"/>
            <a:ext cx="1300200" cy="64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Unique: </a:t>
            </a:r>
            <a:r>
              <a:rPr lang="en" sz="800">
                <a:latin typeface="Courier New"/>
                <a:ea typeface="Courier New"/>
                <a:cs typeface="Courier New"/>
                <a:sym typeface="Courier New"/>
              </a:rPr>
              <a:t>the specific domain or IP address</a:t>
            </a:r>
            <a:endParaRPr sz="800">
              <a:latin typeface="Courier New"/>
              <a:ea typeface="Courier New"/>
              <a:cs typeface="Courier New"/>
              <a:sym typeface="Courier New"/>
            </a:endParaRPr>
          </a:p>
        </p:txBody>
      </p:sp>
      <p:sp>
        <p:nvSpPr>
          <p:cNvPr id="273" name="Google Shape;273;p38"/>
          <p:cNvSpPr/>
          <p:nvPr/>
        </p:nvSpPr>
        <p:spPr>
          <a:xfrm>
            <a:off x="1376589" y="732131"/>
            <a:ext cx="1300200" cy="649800"/>
          </a:xfrm>
          <a:prstGeom prst="roundRect">
            <a:avLst>
              <a:gd fmla="val 16667" name="adj"/>
            </a:avLst>
          </a:prstGeom>
          <a:solidFill>
            <a:srgbClr val="4A86E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Mutually Exclusive: </a:t>
            </a:r>
            <a:r>
              <a:rPr lang="en" sz="800">
                <a:latin typeface="Courier New"/>
                <a:ea typeface="Courier New"/>
                <a:cs typeface="Courier New"/>
                <a:sym typeface="Courier New"/>
              </a:rPr>
              <a:t>the type (domain or IP)</a:t>
            </a:r>
            <a:endParaRPr sz="800">
              <a:latin typeface="Courier New"/>
              <a:ea typeface="Courier New"/>
              <a:cs typeface="Courier New"/>
              <a:sym typeface="Courier New"/>
            </a:endParaRPr>
          </a:p>
        </p:txBody>
      </p:sp>
      <p:sp>
        <p:nvSpPr>
          <p:cNvPr id="274" name="Google Shape;274;p38"/>
          <p:cNvSpPr/>
          <p:nvPr/>
        </p:nvSpPr>
        <p:spPr>
          <a:xfrm>
            <a:off x="223525" y="1324232"/>
            <a:ext cx="1300200" cy="649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Mutually Exclusive: </a:t>
            </a:r>
            <a:r>
              <a:rPr lang="en" sz="800">
                <a:latin typeface="Courier New"/>
                <a:ea typeface="Courier New"/>
                <a:cs typeface="Courier New"/>
                <a:sym typeface="Courier New"/>
              </a:rPr>
              <a:t>the usage</a:t>
            </a:r>
            <a:endParaRPr sz="800">
              <a:latin typeface="Courier New"/>
              <a:ea typeface="Courier New"/>
              <a:cs typeface="Courier New"/>
              <a:sym typeface="Courier New"/>
            </a:endParaRPr>
          </a:p>
        </p:txBody>
      </p:sp>
      <p:sp>
        <p:nvSpPr>
          <p:cNvPr id="275" name="Google Shape;275;p38"/>
          <p:cNvSpPr/>
          <p:nvPr/>
        </p:nvSpPr>
        <p:spPr>
          <a:xfrm>
            <a:off x="1333166" y="1824176"/>
            <a:ext cx="1300200" cy="6498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Unique: </a:t>
            </a:r>
            <a:r>
              <a:rPr lang="en" sz="800">
                <a:latin typeface="Courier New"/>
                <a:ea typeface="Courier New"/>
                <a:cs typeface="Courier New"/>
                <a:sym typeface="Courier New"/>
              </a:rPr>
              <a:t>the date</a:t>
            </a:r>
            <a:endParaRPr sz="800">
              <a:latin typeface="Courier New"/>
              <a:ea typeface="Courier New"/>
              <a:cs typeface="Courier New"/>
              <a:sym typeface="Courier New"/>
            </a:endParaRPr>
          </a:p>
        </p:txBody>
      </p:sp>
      <p:sp>
        <p:nvSpPr>
          <p:cNvPr id="276" name="Google Shape;276;p38"/>
          <p:cNvSpPr/>
          <p:nvPr/>
        </p:nvSpPr>
        <p:spPr>
          <a:xfrm>
            <a:off x="4632993" y="2442975"/>
            <a:ext cx="1538100" cy="442500"/>
          </a:xfrm>
          <a:prstGeom prst="roundRect">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Specific Identifier (e.g. 10.10.10.10)</a:t>
            </a:r>
            <a:endParaRPr>
              <a:solidFill>
                <a:srgbClr val="FFFFFF"/>
              </a:solidFill>
            </a:endParaRPr>
          </a:p>
        </p:txBody>
      </p:sp>
      <p:sp>
        <p:nvSpPr>
          <p:cNvPr id="277" name="Google Shape;277;p38"/>
          <p:cNvSpPr/>
          <p:nvPr/>
        </p:nvSpPr>
        <p:spPr>
          <a:xfrm>
            <a:off x="6403290" y="3342676"/>
            <a:ext cx="1538100" cy="442500"/>
          </a:xfrm>
          <a:prstGeom prst="roundRect">
            <a:avLst>
              <a:gd fmla="val 50000" name="adj"/>
            </a:avLst>
          </a:prstGeom>
          <a:solidFill>
            <a:srgbClr val="4141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Type of use: ‘c2’’</a:t>
            </a:r>
            <a:endParaRPr>
              <a:solidFill>
                <a:srgbClr val="FFFFFF"/>
              </a:solidFill>
            </a:endParaRPr>
          </a:p>
        </p:txBody>
      </p:sp>
      <p:sp>
        <p:nvSpPr>
          <p:cNvPr id="278" name="Google Shape;278;p38"/>
          <p:cNvSpPr/>
          <p:nvPr/>
        </p:nvSpPr>
        <p:spPr>
          <a:xfrm>
            <a:off x="2862697" y="3342676"/>
            <a:ext cx="1538100" cy="442500"/>
          </a:xfrm>
          <a:prstGeom prst="roundRect">
            <a:avLst>
              <a:gd fmla="val 50000" name="adj"/>
            </a:avLst>
          </a:prstGeom>
          <a:solidFill>
            <a:srgbClr val="4141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Type of use: ‘hop point’</a:t>
            </a:r>
            <a:endParaRPr>
              <a:solidFill>
                <a:srgbClr val="FFFFFF"/>
              </a:solidFill>
            </a:endParaRPr>
          </a:p>
        </p:txBody>
      </p:sp>
      <p:sp>
        <p:nvSpPr>
          <p:cNvPr id="279" name="Google Shape;279;p38"/>
          <p:cNvSpPr/>
          <p:nvPr/>
        </p:nvSpPr>
        <p:spPr>
          <a:xfrm>
            <a:off x="2017450" y="4242378"/>
            <a:ext cx="1538100" cy="442500"/>
          </a:xfrm>
          <a:prstGeom prst="roundRect">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Dates of use as a hop point: [‘02-02-21’]</a:t>
            </a:r>
            <a:endParaRPr>
              <a:solidFill>
                <a:srgbClr val="FFFFFF"/>
              </a:solidFill>
            </a:endParaRPr>
          </a:p>
        </p:txBody>
      </p:sp>
      <p:sp>
        <p:nvSpPr>
          <p:cNvPr id="280" name="Google Shape;280;p38"/>
          <p:cNvSpPr/>
          <p:nvPr/>
        </p:nvSpPr>
        <p:spPr>
          <a:xfrm>
            <a:off x="5558050" y="4242378"/>
            <a:ext cx="1538100" cy="442500"/>
          </a:xfrm>
          <a:prstGeom prst="roundRect">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Dates of use as a c2: [‘02-02-21’, ‘02-03-21’]</a:t>
            </a:r>
            <a:endParaRPr>
              <a:solidFill>
                <a:srgbClr val="FFFFFF"/>
              </a:solidFill>
            </a:endParaRPr>
          </a:p>
        </p:txBody>
      </p:sp>
      <p:cxnSp>
        <p:nvCxnSpPr>
          <p:cNvPr id="281" name="Google Shape;281;p38"/>
          <p:cNvCxnSpPr>
            <a:stCxn id="276" idx="2"/>
            <a:endCxn id="277" idx="0"/>
          </p:cNvCxnSpPr>
          <p:nvPr/>
        </p:nvCxnSpPr>
        <p:spPr>
          <a:xfrm flipH="1" rot="-5400000">
            <a:off x="6058593" y="2228925"/>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82" name="Google Shape;282;p38"/>
          <p:cNvCxnSpPr>
            <a:stCxn id="278" idx="0"/>
            <a:endCxn id="276" idx="2"/>
          </p:cNvCxnSpPr>
          <p:nvPr/>
        </p:nvCxnSpPr>
        <p:spPr>
          <a:xfrm rot="-5400000">
            <a:off x="4288297" y="2228926"/>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83" name="Google Shape;283;p38"/>
          <p:cNvCxnSpPr>
            <a:stCxn id="279" idx="0"/>
            <a:endCxn id="278" idx="2"/>
          </p:cNvCxnSpPr>
          <p:nvPr/>
        </p:nvCxnSpPr>
        <p:spPr>
          <a:xfrm rot="-5400000">
            <a:off x="2980450" y="3591228"/>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84" name="Google Shape;284;p38"/>
          <p:cNvCxnSpPr>
            <a:stCxn id="280" idx="0"/>
            <a:endCxn id="277" idx="2"/>
          </p:cNvCxnSpPr>
          <p:nvPr/>
        </p:nvCxnSpPr>
        <p:spPr>
          <a:xfrm rot="-5400000">
            <a:off x="6521050" y="3591228"/>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85" name="Google Shape;285;p38"/>
          <p:cNvSpPr txBox="1"/>
          <p:nvPr/>
        </p:nvSpPr>
        <p:spPr>
          <a:xfrm>
            <a:off x="3815325" y="1559075"/>
            <a:ext cx="39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Another orientation: dicts are keyed on use type</a:t>
            </a:r>
            <a:endParaRPr>
              <a:latin typeface="Anaheim"/>
              <a:ea typeface="Anaheim"/>
              <a:cs typeface="Anaheim"/>
              <a:sym typeface="Anahei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ctrTitle"/>
          </p:nvPr>
        </p:nvSpPr>
        <p:spPr>
          <a:xfrm>
            <a:off x="5222375" y="403075"/>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Building a Dictionary in Context</a:t>
            </a:r>
            <a:endParaRPr/>
          </a:p>
        </p:txBody>
      </p:sp>
      <p:sp>
        <p:nvSpPr>
          <p:cNvPr id="291" name="Google Shape;291;p39"/>
          <p:cNvSpPr/>
          <p:nvPr/>
        </p:nvSpPr>
        <p:spPr>
          <a:xfrm>
            <a:off x="300642" y="278275"/>
            <a:ext cx="1300200" cy="64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Unique: </a:t>
            </a:r>
            <a:r>
              <a:rPr lang="en" sz="800">
                <a:latin typeface="Courier New"/>
                <a:ea typeface="Courier New"/>
                <a:cs typeface="Courier New"/>
                <a:sym typeface="Courier New"/>
              </a:rPr>
              <a:t>the specific domain or IP address</a:t>
            </a:r>
            <a:endParaRPr sz="800">
              <a:latin typeface="Courier New"/>
              <a:ea typeface="Courier New"/>
              <a:cs typeface="Courier New"/>
              <a:sym typeface="Courier New"/>
            </a:endParaRPr>
          </a:p>
        </p:txBody>
      </p:sp>
      <p:sp>
        <p:nvSpPr>
          <p:cNvPr id="292" name="Google Shape;292;p39"/>
          <p:cNvSpPr/>
          <p:nvPr/>
        </p:nvSpPr>
        <p:spPr>
          <a:xfrm>
            <a:off x="1376589" y="732131"/>
            <a:ext cx="1300200" cy="649800"/>
          </a:xfrm>
          <a:prstGeom prst="roundRect">
            <a:avLst>
              <a:gd fmla="val 16667" name="adj"/>
            </a:avLst>
          </a:prstGeom>
          <a:solidFill>
            <a:srgbClr val="4A86E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Mutually Exclusive: </a:t>
            </a:r>
            <a:r>
              <a:rPr lang="en" sz="800">
                <a:latin typeface="Courier New"/>
                <a:ea typeface="Courier New"/>
                <a:cs typeface="Courier New"/>
                <a:sym typeface="Courier New"/>
              </a:rPr>
              <a:t>the type (domain or IP)</a:t>
            </a:r>
            <a:endParaRPr sz="800">
              <a:latin typeface="Courier New"/>
              <a:ea typeface="Courier New"/>
              <a:cs typeface="Courier New"/>
              <a:sym typeface="Courier New"/>
            </a:endParaRPr>
          </a:p>
        </p:txBody>
      </p:sp>
      <p:sp>
        <p:nvSpPr>
          <p:cNvPr id="293" name="Google Shape;293;p39"/>
          <p:cNvSpPr/>
          <p:nvPr/>
        </p:nvSpPr>
        <p:spPr>
          <a:xfrm>
            <a:off x="223525" y="1324232"/>
            <a:ext cx="1300200" cy="649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Mutually Exclusive: </a:t>
            </a:r>
            <a:r>
              <a:rPr lang="en" sz="800">
                <a:latin typeface="Courier New"/>
                <a:ea typeface="Courier New"/>
                <a:cs typeface="Courier New"/>
                <a:sym typeface="Courier New"/>
              </a:rPr>
              <a:t>the usage</a:t>
            </a:r>
            <a:endParaRPr sz="800">
              <a:latin typeface="Courier New"/>
              <a:ea typeface="Courier New"/>
              <a:cs typeface="Courier New"/>
              <a:sym typeface="Courier New"/>
            </a:endParaRPr>
          </a:p>
        </p:txBody>
      </p:sp>
      <p:sp>
        <p:nvSpPr>
          <p:cNvPr id="294" name="Google Shape;294;p39"/>
          <p:cNvSpPr/>
          <p:nvPr/>
        </p:nvSpPr>
        <p:spPr>
          <a:xfrm>
            <a:off x="1333166" y="1824176"/>
            <a:ext cx="1300200" cy="6498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Unique: </a:t>
            </a:r>
            <a:r>
              <a:rPr lang="en" sz="800">
                <a:latin typeface="Courier New"/>
                <a:ea typeface="Courier New"/>
                <a:cs typeface="Courier New"/>
                <a:sym typeface="Courier New"/>
              </a:rPr>
              <a:t>the date</a:t>
            </a:r>
            <a:endParaRPr sz="800">
              <a:latin typeface="Courier New"/>
              <a:ea typeface="Courier New"/>
              <a:cs typeface="Courier New"/>
              <a:sym typeface="Courier New"/>
            </a:endParaRPr>
          </a:p>
        </p:txBody>
      </p:sp>
      <p:sp>
        <p:nvSpPr>
          <p:cNvPr id="295" name="Google Shape;295;p39"/>
          <p:cNvSpPr/>
          <p:nvPr/>
        </p:nvSpPr>
        <p:spPr>
          <a:xfrm>
            <a:off x="1680839" y="2834651"/>
            <a:ext cx="829500" cy="329400"/>
          </a:xfrm>
          <a:prstGeom prst="roundRect">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oboto"/>
                <a:ea typeface="Roboto"/>
                <a:cs typeface="Roboto"/>
                <a:sym typeface="Roboto"/>
              </a:rPr>
              <a:t>Specific Identifier (e.g. 10.10.10.10)</a:t>
            </a:r>
            <a:endParaRPr sz="1000">
              <a:solidFill>
                <a:srgbClr val="FFFFFF"/>
              </a:solidFill>
            </a:endParaRPr>
          </a:p>
        </p:txBody>
      </p:sp>
      <p:sp>
        <p:nvSpPr>
          <p:cNvPr id="296" name="Google Shape;296;p39"/>
          <p:cNvSpPr/>
          <p:nvPr/>
        </p:nvSpPr>
        <p:spPr>
          <a:xfrm>
            <a:off x="2635536" y="3504369"/>
            <a:ext cx="829500" cy="329400"/>
          </a:xfrm>
          <a:prstGeom prst="roundRect">
            <a:avLst>
              <a:gd fmla="val 50000" name="adj"/>
            </a:avLst>
          </a:prstGeom>
          <a:solidFill>
            <a:srgbClr val="4141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oboto"/>
                <a:ea typeface="Roboto"/>
                <a:cs typeface="Roboto"/>
                <a:sym typeface="Roboto"/>
              </a:rPr>
              <a:t>Date (02-03-21)</a:t>
            </a:r>
            <a:endParaRPr sz="1000">
              <a:solidFill>
                <a:srgbClr val="FFFFFF"/>
              </a:solidFill>
            </a:endParaRPr>
          </a:p>
        </p:txBody>
      </p:sp>
      <p:sp>
        <p:nvSpPr>
          <p:cNvPr id="297" name="Google Shape;297;p39"/>
          <p:cNvSpPr/>
          <p:nvPr/>
        </p:nvSpPr>
        <p:spPr>
          <a:xfrm>
            <a:off x="726142" y="3504369"/>
            <a:ext cx="829500" cy="329400"/>
          </a:xfrm>
          <a:prstGeom prst="roundRect">
            <a:avLst>
              <a:gd fmla="val 50000" name="adj"/>
            </a:avLst>
          </a:prstGeom>
          <a:solidFill>
            <a:srgbClr val="4141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oboto"/>
                <a:ea typeface="Roboto"/>
                <a:cs typeface="Roboto"/>
                <a:sym typeface="Roboto"/>
              </a:rPr>
              <a:t>Date (02-02-21)</a:t>
            </a:r>
            <a:endParaRPr sz="1000">
              <a:solidFill>
                <a:srgbClr val="FFFFFF"/>
              </a:solidFill>
            </a:endParaRPr>
          </a:p>
        </p:txBody>
      </p:sp>
      <p:sp>
        <p:nvSpPr>
          <p:cNvPr id="298" name="Google Shape;298;p39"/>
          <p:cNvSpPr/>
          <p:nvPr/>
        </p:nvSpPr>
        <p:spPr>
          <a:xfrm>
            <a:off x="270313" y="4174088"/>
            <a:ext cx="829500" cy="329400"/>
          </a:xfrm>
          <a:prstGeom prst="roundRect">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oboto"/>
                <a:ea typeface="Roboto"/>
                <a:cs typeface="Roboto"/>
                <a:sym typeface="Roboto"/>
              </a:rPr>
              <a:t>List of uses (e.g. [“hop point”, “c2”])</a:t>
            </a:r>
            <a:endParaRPr sz="1000">
              <a:solidFill>
                <a:srgbClr val="FFFFFF"/>
              </a:solidFill>
            </a:endParaRPr>
          </a:p>
        </p:txBody>
      </p:sp>
      <p:sp>
        <p:nvSpPr>
          <p:cNvPr id="299" name="Google Shape;299;p39"/>
          <p:cNvSpPr/>
          <p:nvPr/>
        </p:nvSpPr>
        <p:spPr>
          <a:xfrm>
            <a:off x="2179710" y="4174088"/>
            <a:ext cx="829500" cy="329400"/>
          </a:xfrm>
          <a:prstGeom prst="roundRect">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oboto"/>
                <a:ea typeface="Roboto"/>
                <a:cs typeface="Roboto"/>
                <a:sym typeface="Roboto"/>
              </a:rPr>
              <a:t>List of uses (e.g. [‘c2’])</a:t>
            </a:r>
            <a:endParaRPr sz="1000">
              <a:solidFill>
                <a:srgbClr val="FFFFFF"/>
              </a:solidFill>
            </a:endParaRPr>
          </a:p>
        </p:txBody>
      </p:sp>
      <p:cxnSp>
        <p:nvCxnSpPr>
          <p:cNvPr id="300" name="Google Shape;300;p39"/>
          <p:cNvCxnSpPr>
            <a:stCxn id="295" idx="2"/>
            <a:endCxn id="296" idx="0"/>
          </p:cNvCxnSpPr>
          <p:nvPr/>
        </p:nvCxnSpPr>
        <p:spPr>
          <a:xfrm flipH="1" rot="-5400000">
            <a:off x="2402789" y="2856851"/>
            <a:ext cx="340200" cy="9546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301" name="Google Shape;301;p39"/>
          <p:cNvCxnSpPr>
            <a:stCxn id="297" idx="0"/>
            <a:endCxn id="295" idx="2"/>
          </p:cNvCxnSpPr>
          <p:nvPr/>
        </p:nvCxnSpPr>
        <p:spPr>
          <a:xfrm rot="-5400000">
            <a:off x="1448092" y="2856969"/>
            <a:ext cx="340200" cy="9546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302" name="Google Shape;302;p39"/>
          <p:cNvCxnSpPr>
            <a:stCxn id="298" idx="0"/>
            <a:endCxn id="297" idx="2"/>
          </p:cNvCxnSpPr>
          <p:nvPr/>
        </p:nvCxnSpPr>
        <p:spPr>
          <a:xfrm rot="-5400000">
            <a:off x="742813" y="3776138"/>
            <a:ext cx="340200" cy="4557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303" name="Google Shape;303;p39"/>
          <p:cNvCxnSpPr>
            <a:stCxn id="299" idx="0"/>
            <a:endCxn id="296" idx="2"/>
          </p:cNvCxnSpPr>
          <p:nvPr/>
        </p:nvCxnSpPr>
        <p:spPr>
          <a:xfrm rot="-5400000">
            <a:off x="2652210" y="3776138"/>
            <a:ext cx="340200" cy="455700"/>
          </a:xfrm>
          <a:prstGeom prst="bentConnector3">
            <a:avLst>
              <a:gd fmla="val 50017" name="adj1"/>
            </a:avLst>
          </a:prstGeom>
          <a:noFill/>
          <a:ln cap="flat" cmpd="sng" w="9525">
            <a:solidFill>
              <a:srgbClr val="C2C2C2"/>
            </a:solidFill>
            <a:prstDash val="solid"/>
            <a:round/>
            <a:headEnd len="sm" w="sm" type="none"/>
            <a:tailEnd len="sm" w="sm" type="none"/>
          </a:ln>
        </p:spPr>
      </p:cxnSp>
      <p:sp>
        <p:nvSpPr>
          <p:cNvPr id="304" name="Google Shape;304;p39"/>
          <p:cNvSpPr txBox="1"/>
          <p:nvPr/>
        </p:nvSpPr>
        <p:spPr>
          <a:xfrm>
            <a:off x="3465025" y="1703450"/>
            <a:ext cx="217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Variable name, if assigning</a:t>
            </a:r>
            <a:endParaRPr>
              <a:latin typeface="Anaheim"/>
              <a:ea typeface="Anaheim"/>
              <a:cs typeface="Anaheim"/>
              <a:sym typeface="Anaheim"/>
            </a:endParaRPr>
          </a:p>
        </p:txBody>
      </p:sp>
      <p:sp>
        <p:nvSpPr>
          <p:cNvPr id="305" name="Google Shape;305;p39"/>
          <p:cNvSpPr txBox="1"/>
          <p:nvPr/>
        </p:nvSpPr>
        <p:spPr>
          <a:xfrm>
            <a:off x="3756375" y="2940725"/>
            <a:ext cx="71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Unique key(s)</a:t>
            </a:r>
            <a:endParaRPr>
              <a:latin typeface="Anaheim"/>
              <a:ea typeface="Anaheim"/>
              <a:cs typeface="Anaheim"/>
              <a:sym typeface="Anaheim"/>
            </a:endParaRPr>
          </a:p>
        </p:txBody>
      </p:sp>
      <p:pic>
        <p:nvPicPr>
          <p:cNvPr id="306" name="Google Shape;306;p39"/>
          <p:cNvPicPr preferRelativeResize="0"/>
          <p:nvPr/>
        </p:nvPicPr>
        <p:blipFill>
          <a:blip r:embed="rId3">
            <a:alphaModFix/>
          </a:blip>
          <a:stretch>
            <a:fillRect/>
          </a:stretch>
        </p:blipFill>
        <p:spPr>
          <a:xfrm>
            <a:off x="4503836" y="2524550"/>
            <a:ext cx="3200400" cy="1552575"/>
          </a:xfrm>
          <a:prstGeom prst="rect">
            <a:avLst/>
          </a:prstGeom>
          <a:noFill/>
          <a:ln>
            <a:noFill/>
          </a:ln>
        </p:spPr>
      </p:pic>
      <p:cxnSp>
        <p:nvCxnSpPr>
          <p:cNvPr id="307" name="Google Shape;307;p39"/>
          <p:cNvCxnSpPr/>
          <p:nvPr/>
        </p:nvCxnSpPr>
        <p:spPr>
          <a:xfrm>
            <a:off x="4422450" y="2117675"/>
            <a:ext cx="337500" cy="582900"/>
          </a:xfrm>
          <a:prstGeom prst="straightConnector1">
            <a:avLst/>
          </a:prstGeom>
          <a:noFill/>
          <a:ln cap="flat" cmpd="sng" w="9525">
            <a:solidFill>
              <a:schemeClr val="accent3"/>
            </a:solidFill>
            <a:prstDash val="solid"/>
            <a:round/>
            <a:headEnd len="med" w="med" type="none"/>
            <a:tailEnd len="med" w="med" type="none"/>
          </a:ln>
        </p:spPr>
      </p:cxnSp>
      <p:cxnSp>
        <p:nvCxnSpPr>
          <p:cNvPr id="308" name="Google Shape;308;p39"/>
          <p:cNvCxnSpPr>
            <a:stCxn id="306" idx="1"/>
          </p:cNvCxnSpPr>
          <p:nvPr/>
        </p:nvCxnSpPr>
        <p:spPr>
          <a:xfrm flipH="1" rot="10800000">
            <a:off x="4503836" y="2930938"/>
            <a:ext cx="402000" cy="369900"/>
          </a:xfrm>
          <a:prstGeom prst="straightConnector1">
            <a:avLst/>
          </a:prstGeom>
          <a:noFill/>
          <a:ln cap="flat" cmpd="sng" w="9525">
            <a:solidFill>
              <a:schemeClr val="accent3"/>
            </a:solidFill>
            <a:prstDash val="solid"/>
            <a:round/>
            <a:headEnd len="med" w="med" type="none"/>
            <a:tailEnd len="med" w="med" type="none"/>
          </a:ln>
        </p:spPr>
      </p:cxnSp>
      <p:cxnSp>
        <p:nvCxnSpPr>
          <p:cNvPr id="309" name="Google Shape;309;p39"/>
          <p:cNvCxnSpPr>
            <a:stCxn id="306" idx="1"/>
          </p:cNvCxnSpPr>
          <p:nvPr/>
        </p:nvCxnSpPr>
        <p:spPr>
          <a:xfrm>
            <a:off x="4503836" y="3300838"/>
            <a:ext cx="340500" cy="144000"/>
          </a:xfrm>
          <a:prstGeom prst="straightConnector1">
            <a:avLst/>
          </a:prstGeom>
          <a:noFill/>
          <a:ln cap="flat" cmpd="sng" w="9525">
            <a:solidFill>
              <a:schemeClr val="accent3"/>
            </a:solidFill>
            <a:prstDash val="solid"/>
            <a:round/>
            <a:headEnd len="med" w="med" type="none"/>
            <a:tailEnd len="med" w="med" type="none"/>
          </a:ln>
        </p:spPr>
      </p:cxnSp>
      <p:sp>
        <p:nvSpPr>
          <p:cNvPr id="310" name="Google Shape;310;p39"/>
          <p:cNvSpPr txBox="1"/>
          <p:nvPr/>
        </p:nvSpPr>
        <p:spPr>
          <a:xfrm>
            <a:off x="5143525" y="1780150"/>
            <a:ext cx="230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Open curly brace declares start of the dictionary</a:t>
            </a:r>
            <a:endParaRPr>
              <a:latin typeface="Anaheim"/>
              <a:ea typeface="Anaheim"/>
              <a:cs typeface="Anaheim"/>
              <a:sym typeface="Anaheim"/>
            </a:endParaRPr>
          </a:p>
        </p:txBody>
      </p:sp>
      <p:cxnSp>
        <p:nvCxnSpPr>
          <p:cNvPr id="311" name="Google Shape;311;p39"/>
          <p:cNvCxnSpPr>
            <a:stCxn id="310" idx="2"/>
          </p:cNvCxnSpPr>
          <p:nvPr/>
        </p:nvCxnSpPr>
        <p:spPr>
          <a:xfrm flipH="1">
            <a:off x="5726575" y="2395750"/>
            <a:ext cx="571500" cy="327900"/>
          </a:xfrm>
          <a:prstGeom prst="straightConnector1">
            <a:avLst/>
          </a:prstGeom>
          <a:noFill/>
          <a:ln cap="flat" cmpd="sng" w="9525">
            <a:solidFill>
              <a:schemeClr val="accent3"/>
            </a:solidFill>
            <a:prstDash val="solid"/>
            <a:round/>
            <a:headEnd len="med" w="med" type="none"/>
            <a:tailEnd len="med" w="med" type="none"/>
          </a:ln>
        </p:spPr>
      </p:cxnSp>
      <p:sp>
        <p:nvSpPr>
          <p:cNvPr id="312" name="Google Shape;312;p39"/>
          <p:cNvSpPr txBox="1"/>
          <p:nvPr/>
        </p:nvSpPr>
        <p:spPr>
          <a:xfrm>
            <a:off x="7757525" y="2048400"/>
            <a:ext cx="1300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naheim"/>
                <a:ea typeface="Anaheim"/>
                <a:cs typeface="Anaheim"/>
                <a:sym typeface="Anaheim"/>
              </a:rPr>
              <a:t>Value pairs can be any type of object.</a:t>
            </a:r>
            <a:endParaRPr sz="1000">
              <a:latin typeface="Anaheim"/>
              <a:ea typeface="Anaheim"/>
              <a:cs typeface="Anaheim"/>
              <a:sym typeface="Anaheim"/>
            </a:endParaRPr>
          </a:p>
          <a:p>
            <a:pPr indent="0" lvl="0" marL="0" rtl="0" algn="l">
              <a:spcBef>
                <a:spcPts val="0"/>
              </a:spcBef>
              <a:spcAft>
                <a:spcPts val="0"/>
              </a:spcAft>
              <a:buNone/>
            </a:pPr>
            <a:r>
              <a:rPr lang="en" sz="1000">
                <a:latin typeface="Anaheim"/>
                <a:ea typeface="Anaheim"/>
                <a:cs typeface="Anaheim"/>
                <a:sym typeface="Anaheim"/>
              </a:rPr>
              <a:t>In this case, another dictionary - find the open brace, key: value pairs!</a:t>
            </a:r>
            <a:endParaRPr sz="1000">
              <a:latin typeface="Anaheim"/>
              <a:ea typeface="Anaheim"/>
              <a:cs typeface="Anaheim"/>
              <a:sym typeface="Anaheim"/>
            </a:endParaRPr>
          </a:p>
        </p:txBody>
      </p:sp>
      <p:cxnSp>
        <p:nvCxnSpPr>
          <p:cNvPr id="313" name="Google Shape;313;p39"/>
          <p:cNvCxnSpPr>
            <a:stCxn id="312" idx="1"/>
          </p:cNvCxnSpPr>
          <p:nvPr/>
        </p:nvCxnSpPr>
        <p:spPr>
          <a:xfrm flipH="1">
            <a:off x="5881925" y="2602500"/>
            <a:ext cx="1875600" cy="297600"/>
          </a:xfrm>
          <a:prstGeom prst="straightConnector1">
            <a:avLst/>
          </a:prstGeom>
          <a:noFill/>
          <a:ln cap="flat" cmpd="sng" w="9525">
            <a:solidFill>
              <a:schemeClr val="accent3"/>
            </a:solidFill>
            <a:prstDash val="solid"/>
            <a:round/>
            <a:headEnd len="med" w="med" type="none"/>
            <a:tailEnd len="med" w="med" type="none"/>
          </a:ln>
        </p:spPr>
      </p:cxnSp>
      <p:cxnSp>
        <p:nvCxnSpPr>
          <p:cNvPr id="314" name="Google Shape;314;p39"/>
          <p:cNvCxnSpPr>
            <a:stCxn id="312" idx="1"/>
          </p:cNvCxnSpPr>
          <p:nvPr/>
        </p:nvCxnSpPr>
        <p:spPr>
          <a:xfrm flipH="1">
            <a:off x="5590325" y="2602500"/>
            <a:ext cx="2167200" cy="842400"/>
          </a:xfrm>
          <a:prstGeom prst="straightConnector1">
            <a:avLst/>
          </a:prstGeom>
          <a:noFill/>
          <a:ln cap="flat" cmpd="sng" w="9525">
            <a:solidFill>
              <a:schemeClr val="accent3"/>
            </a:solidFill>
            <a:prstDash val="solid"/>
            <a:round/>
            <a:headEnd len="med" w="med" type="none"/>
            <a:tailEnd len="med" w="med" type="none"/>
          </a:ln>
        </p:spPr>
      </p:cxnSp>
      <p:sp>
        <p:nvSpPr>
          <p:cNvPr id="315" name="Google Shape;315;p39"/>
          <p:cNvSpPr txBox="1"/>
          <p:nvPr/>
        </p:nvSpPr>
        <p:spPr>
          <a:xfrm>
            <a:off x="7741275" y="3341300"/>
            <a:ext cx="130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naheim"/>
                <a:ea typeface="Anaheim"/>
                <a:cs typeface="Anaheim"/>
                <a:sym typeface="Anaheim"/>
              </a:rPr>
              <a:t>The inner dictionaries have lists as values</a:t>
            </a:r>
            <a:endParaRPr sz="1000">
              <a:latin typeface="Anaheim"/>
              <a:ea typeface="Anaheim"/>
              <a:cs typeface="Anaheim"/>
              <a:sym typeface="Anaheim"/>
            </a:endParaRPr>
          </a:p>
        </p:txBody>
      </p:sp>
      <p:cxnSp>
        <p:nvCxnSpPr>
          <p:cNvPr id="316" name="Google Shape;316;p39"/>
          <p:cNvCxnSpPr>
            <a:stCxn id="315" idx="1"/>
          </p:cNvCxnSpPr>
          <p:nvPr/>
        </p:nvCxnSpPr>
        <p:spPr>
          <a:xfrm rot="10800000">
            <a:off x="7024875" y="3038150"/>
            <a:ext cx="716400" cy="626400"/>
          </a:xfrm>
          <a:prstGeom prst="straightConnector1">
            <a:avLst/>
          </a:prstGeom>
          <a:noFill/>
          <a:ln cap="flat" cmpd="sng" w="9525">
            <a:solidFill>
              <a:schemeClr val="accent3"/>
            </a:solidFill>
            <a:prstDash val="solid"/>
            <a:round/>
            <a:headEnd len="med" w="med" type="none"/>
            <a:tailEnd len="med" w="med" type="none"/>
          </a:ln>
        </p:spPr>
      </p:cxnSp>
      <p:cxnSp>
        <p:nvCxnSpPr>
          <p:cNvPr id="317" name="Google Shape;317;p39"/>
          <p:cNvCxnSpPr>
            <a:stCxn id="315" idx="1"/>
          </p:cNvCxnSpPr>
          <p:nvPr/>
        </p:nvCxnSpPr>
        <p:spPr>
          <a:xfrm rot="10800000">
            <a:off x="6296175" y="3207050"/>
            <a:ext cx="1445100" cy="457500"/>
          </a:xfrm>
          <a:prstGeom prst="straightConnector1">
            <a:avLst/>
          </a:prstGeom>
          <a:noFill/>
          <a:ln cap="flat" cmpd="sng" w="9525">
            <a:solidFill>
              <a:schemeClr val="accent3"/>
            </a:solidFill>
            <a:prstDash val="solid"/>
            <a:round/>
            <a:headEnd len="med" w="med" type="none"/>
            <a:tailEnd len="med" w="med" type="none"/>
          </a:ln>
        </p:spPr>
      </p:cxnSp>
      <p:cxnSp>
        <p:nvCxnSpPr>
          <p:cNvPr id="318" name="Google Shape;318;p39"/>
          <p:cNvCxnSpPr>
            <a:stCxn id="315" idx="1"/>
          </p:cNvCxnSpPr>
          <p:nvPr/>
        </p:nvCxnSpPr>
        <p:spPr>
          <a:xfrm rot="10800000">
            <a:off x="6833175" y="3659450"/>
            <a:ext cx="908100" cy="5100"/>
          </a:xfrm>
          <a:prstGeom prst="straightConnector1">
            <a:avLst/>
          </a:prstGeom>
          <a:noFill/>
          <a:ln cap="flat" cmpd="sng" w="9525">
            <a:solidFill>
              <a:schemeClr val="accent3"/>
            </a:solidFill>
            <a:prstDash val="solid"/>
            <a:round/>
            <a:headEnd len="med" w="med" type="none"/>
            <a:tailEnd len="med" w="med" type="none"/>
          </a:ln>
        </p:spPr>
      </p:cxnSp>
      <p:sp>
        <p:nvSpPr>
          <p:cNvPr id="319" name="Google Shape;319;p39"/>
          <p:cNvSpPr txBox="1"/>
          <p:nvPr/>
        </p:nvSpPr>
        <p:spPr>
          <a:xfrm>
            <a:off x="5072575" y="4118200"/>
            <a:ext cx="230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Closing brace of the outer dictionary</a:t>
            </a:r>
            <a:endParaRPr>
              <a:latin typeface="Anaheim"/>
              <a:ea typeface="Anaheim"/>
              <a:cs typeface="Anaheim"/>
              <a:sym typeface="Anaheim"/>
            </a:endParaRPr>
          </a:p>
        </p:txBody>
      </p:sp>
      <p:cxnSp>
        <p:nvCxnSpPr>
          <p:cNvPr id="320" name="Google Shape;320;p39"/>
          <p:cNvCxnSpPr>
            <a:stCxn id="319" idx="0"/>
          </p:cNvCxnSpPr>
          <p:nvPr/>
        </p:nvCxnSpPr>
        <p:spPr>
          <a:xfrm rot="10800000">
            <a:off x="4761925" y="3874300"/>
            <a:ext cx="1465200" cy="2439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4"/>
                                        </p:tgtEl>
                                      </p:cBhvr>
                                    </p:animEffect>
                                    <p:set>
                                      <p:cBhvr>
                                        <p:cTn dur="1" fill="hold">
                                          <p:stCondLst>
                                            <p:cond delay="1000"/>
                                          </p:stCondLst>
                                        </p:cTn>
                                        <p:tgtEl>
                                          <p:spTgt spid="3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7"/>
                                        </p:tgtEl>
                                      </p:cBhvr>
                                    </p:animEffect>
                                    <p:set>
                                      <p:cBhvr>
                                        <p:cTn dur="1" fill="hold">
                                          <p:stCondLst>
                                            <p:cond delay="1000"/>
                                          </p:stCondLst>
                                        </p:cTn>
                                        <p:tgtEl>
                                          <p:spTgt spid="3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26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0"/>
                                        </p:tgtEl>
                                      </p:cBhvr>
                                    </p:animEffect>
                                    <p:set>
                                      <p:cBhvr>
                                        <p:cTn dur="1" fill="hold">
                                          <p:stCondLst>
                                            <p:cond delay="1000"/>
                                          </p:stCondLst>
                                        </p:cTn>
                                        <p:tgtEl>
                                          <p:spTgt spid="3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1"/>
                                        </p:tgtEl>
                                      </p:cBhvr>
                                    </p:animEffect>
                                    <p:set>
                                      <p:cBhvr>
                                        <p:cTn dur="1" fill="hold">
                                          <p:stCondLst>
                                            <p:cond delay="1000"/>
                                          </p:stCondLst>
                                        </p:cTn>
                                        <p:tgtEl>
                                          <p:spTgt spid="3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0"/>
                                        </p:tgtEl>
                                      </p:cBhvr>
                                    </p:animEffect>
                                    <p:set>
                                      <p:cBhvr>
                                        <p:cTn dur="1" fill="hold">
                                          <p:stCondLst>
                                            <p:cond delay="1000"/>
                                          </p:stCondLst>
                                        </p:cTn>
                                        <p:tgtEl>
                                          <p:spTgt spid="3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9"/>
                                        </p:tgtEl>
                                      </p:cBhvr>
                                    </p:animEffect>
                                    <p:set>
                                      <p:cBhvr>
                                        <p:cTn dur="1" fill="hold">
                                          <p:stCondLst>
                                            <p:cond delay="1000"/>
                                          </p:stCondLst>
                                        </p:cTn>
                                        <p:tgtEl>
                                          <p:spTgt spid="3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305"/>
                                        </p:tgtEl>
                                      </p:cBhvr>
                                    </p:animEffect>
                                    <p:set>
                                      <p:cBhvr>
                                        <p:cTn dur="1" fill="hold">
                                          <p:stCondLst>
                                            <p:cond delay="1100"/>
                                          </p:stCondLst>
                                        </p:cTn>
                                        <p:tgtEl>
                                          <p:spTgt spid="3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9"/>
                                        </p:tgtEl>
                                      </p:cBhvr>
                                    </p:animEffect>
                                    <p:set>
                                      <p:cBhvr>
                                        <p:cTn dur="1" fill="hold">
                                          <p:stCondLst>
                                            <p:cond delay="1000"/>
                                          </p:stCondLst>
                                        </p:cTn>
                                        <p:tgtEl>
                                          <p:spTgt spid="3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8"/>
                                        </p:tgtEl>
                                      </p:cBhvr>
                                    </p:animEffect>
                                    <p:set>
                                      <p:cBhvr>
                                        <p:cTn dur="1" fill="hold">
                                          <p:stCondLst>
                                            <p:cond delay="1000"/>
                                          </p:stCondLst>
                                        </p:cTn>
                                        <p:tgtEl>
                                          <p:spTgt spid="3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800"/>
                                        <p:tgtEl>
                                          <p:spTgt spid="312"/>
                                        </p:tgtEl>
                                      </p:cBhvr>
                                    </p:animEffect>
                                    <p:set>
                                      <p:cBhvr>
                                        <p:cTn dur="1" fill="hold">
                                          <p:stCondLst>
                                            <p:cond delay="1800"/>
                                          </p:stCondLst>
                                        </p:cTn>
                                        <p:tgtEl>
                                          <p:spTgt spid="3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3"/>
                                        </p:tgtEl>
                                      </p:cBhvr>
                                    </p:animEffect>
                                    <p:set>
                                      <p:cBhvr>
                                        <p:cTn dur="1" fill="hold">
                                          <p:stCondLst>
                                            <p:cond delay="1000"/>
                                          </p:stCondLst>
                                        </p:cTn>
                                        <p:tgtEl>
                                          <p:spTgt spid="3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4"/>
                                        </p:tgtEl>
                                      </p:cBhvr>
                                    </p:animEffect>
                                    <p:set>
                                      <p:cBhvr>
                                        <p:cTn dur="1" fill="hold">
                                          <p:stCondLst>
                                            <p:cond delay="1000"/>
                                          </p:stCondLst>
                                        </p:cTn>
                                        <p:tgtEl>
                                          <p:spTgt spid="3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5"/>
                                        </p:tgtEl>
                                      </p:cBhvr>
                                    </p:animEffect>
                                    <p:set>
                                      <p:cBhvr>
                                        <p:cTn dur="1" fill="hold">
                                          <p:stCondLst>
                                            <p:cond delay="1000"/>
                                          </p:stCondLst>
                                        </p:cTn>
                                        <p:tgtEl>
                                          <p:spTgt spid="3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6"/>
                                        </p:tgtEl>
                                      </p:cBhvr>
                                    </p:animEffect>
                                    <p:set>
                                      <p:cBhvr>
                                        <p:cTn dur="1" fill="hold">
                                          <p:stCondLst>
                                            <p:cond delay="1000"/>
                                          </p:stCondLst>
                                        </p:cTn>
                                        <p:tgtEl>
                                          <p:spTgt spid="3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7"/>
                                        </p:tgtEl>
                                      </p:cBhvr>
                                    </p:animEffect>
                                    <p:set>
                                      <p:cBhvr>
                                        <p:cTn dur="1" fill="hold">
                                          <p:stCondLst>
                                            <p:cond delay="1000"/>
                                          </p:stCondLst>
                                        </p:cTn>
                                        <p:tgtEl>
                                          <p:spTgt spid="3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8"/>
                                        </p:tgtEl>
                                      </p:cBhvr>
                                    </p:animEffect>
                                    <p:set>
                                      <p:cBhvr>
                                        <p:cTn dur="1" fill="hold">
                                          <p:stCondLst>
                                            <p:cond delay="1000"/>
                                          </p:stCondLst>
                                        </p:cTn>
                                        <p:tgtEl>
                                          <p:spTgt spid="3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Building a Dictionary in Context</a:t>
            </a:r>
            <a:endParaRPr/>
          </a:p>
        </p:txBody>
      </p:sp>
      <p:sp>
        <p:nvSpPr>
          <p:cNvPr id="326" name="Google Shape;326;p40"/>
          <p:cNvSpPr/>
          <p:nvPr/>
        </p:nvSpPr>
        <p:spPr>
          <a:xfrm>
            <a:off x="300642" y="278275"/>
            <a:ext cx="1300200" cy="64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Unique: </a:t>
            </a:r>
            <a:r>
              <a:rPr lang="en" sz="800">
                <a:latin typeface="Courier New"/>
                <a:ea typeface="Courier New"/>
                <a:cs typeface="Courier New"/>
                <a:sym typeface="Courier New"/>
              </a:rPr>
              <a:t>the specific domain or IP address</a:t>
            </a:r>
            <a:endParaRPr sz="800">
              <a:latin typeface="Courier New"/>
              <a:ea typeface="Courier New"/>
              <a:cs typeface="Courier New"/>
              <a:sym typeface="Courier New"/>
            </a:endParaRPr>
          </a:p>
        </p:txBody>
      </p:sp>
      <p:sp>
        <p:nvSpPr>
          <p:cNvPr id="327" name="Google Shape;327;p40"/>
          <p:cNvSpPr/>
          <p:nvPr/>
        </p:nvSpPr>
        <p:spPr>
          <a:xfrm>
            <a:off x="1376589" y="732131"/>
            <a:ext cx="1300200" cy="649800"/>
          </a:xfrm>
          <a:prstGeom prst="roundRect">
            <a:avLst>
              <a:gd fmla="val 16667" name="adj"/>
            </a:avLst>
          </a:prstGeom>
          <a:solidFill>
            <a:srgbClr val="4A86E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Mutually Exclusive: </a:t>
            </a:r>
            <a:r>
              <a:rPr lang="en" sz="800">
                <a:latin typeface="Courier New"/>
                <a:ea typeface="Courier New"/>
                <a:cs typeface="Courier New"/>
                <a:sym typeface="Courier New"/>
              </a:rPr>
              <a:t>the type (domain or IP)</a:t>
            </a:r>
            <a:endParaRPr sz="800">
              <a:latin typeface="Courier New"/>
              <a:ea typeface="Courier New"/>
              <a:cs typeface="Courier New"/>
              <a:sym typeface="Courier New"/>
            </a:endParaRPr>
          </a:p>
        </p:txBody>
      </p:sp>
      <p:sp>
        <p:nvSpPr>
          <p:cNvPr id="328" name="Google Shape;328;p40"/>
          <p:cNvSpPr/>
          <p:nvPr/>
        </p:nvSpPr>
        <p:spPr>
          <a:xfrm>
            <a:off x="223525" y="1324232"/>
            <a:ext cx="1300200" cy="649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Mutually Exclusive: </a:t>
            </a:r>
            <a:r>
              <a:rPr lang="en" sz="800">
                <a:latin typeface="Courier New"/>
                <a:ea typeface="Courier New"/>
                <a:cs typeface="Courier New"/>
                <a:sym typeface="Courier New"/>
              </a:rPr>
              <a:t>the usage</a:t>
            </a:r>
            <a:endParaRPr sz="800">
              <a:latin typeface="Courier New"/>
              <a:ea typeface="Courier New"/>
              <a:cs typeface="Courier New"/>
              <a:sym typeface="Courier New"/>
            </a:endParaRPr>
          </a:p>
        </p:txBody>
      </p:sp>
      <p:sp>
        <p:nvSpPr>
          <p:cNvPr id="329" name="Google Shape;329;p40"/>
          <p:cNvSpPr/>
          <p:nvPr/>
        </p:nvSpPr>
        <p:spPr>
          <a:xfrm>
            <a:off x="1333166" y="1824176"/>
            <a:ext cx="1300200" cy="6498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Unique: </a:t>
            </a:r>
            <a:r>
              <a:rPr lang="en" sz="800">
                <a:latin typeface="Courier New"/>
                <a:ea typeface="Courier New"/>
                <a:cs typeface="Courier New"/>
                <a:sym typeface="Courier New"/>
              </a:rPr>
              <a:t>the date</a:t>
            </a:r>
            <a:endParaRPr sz="800">
              <a:latin typeface="Courier New"/>
              <a:ea typeface="Courier New"/>
              <a:cs typeface="Courier New"/>
              <a:sym typeface="Courier New"/>
            </a:endParaRPr>
          </a:p>
        </p:txBody>
      </p:sp>
      <p:sp>
        <p:nvSpPr>
          <p:cNvPr id="330" name="Google Shape;330;p40"/>
          <p:cNvSpPr txBox="1"/>
          <p:nvPr/>
        </p:nvSpPr>
        <p:spPr>
          <a:xfrm>
            <a:off x="3815325" y="2280150"/>
            <a:ext cx="3903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There are many possible orientations and which you pick doesn’t matter too much as long as it works for your use case.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What would not work:</a:t>
            </a:r>
            <a:endParaRPr>
              <a:latin typeface="Anaheim"/>
              <a:ea typeface="Anaheim"/>
              <a:cs typeface="Anaheim"/>
              <a:sym typeface="Anaheim"/>
            </a:endParaRPr>
          </a:p>
          <a:p>
            <a:pPr indent="0" lvl="0" marL="0" rtl="0" algn="l">
              <a:spcBef>
                <a:spcPts val="0"/>
              </a:spcBef>
              <a:spcAft>
                <a:spcPts val="0"/>
              </a:spcAft>
              <a:buNone/>
            </a:pPr>
            <a:r>
              <a:rPr b="1" lang="en">
                <a:latin typeface="Anaheim"/>
                <a:ea typeface="Anaheim"/>
                <a:cs typeface="Anaheim"/>
                <a:sym typeface="Anaheim"/>
              </a:rPr>
              <a:t>Anything where the keys are non-unique.</a:t>
            </a:r>
            <a:endParaRPr b="1">
              <a:latin typeface="Anaheim"/>
              <a:ea typeface="Anaheim"/>
              <a:cs typeface="Anaheim"/>
              <a:sym typeface="Anahei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When do you need a dictionary? Examples</a:t>
            </a:r>
            <a:endParaRPr/>
          </a:p>
        </p:txBody>
      </p:sp>
      <p:sp>
        <p:nvSpPr>
          <p:cNvPr id="336" name="Google Shape;336;p41"/>
          <p:cNvSpPr txBox="1"/>
          <p:nvPr/>
        </p:nvSpPr>
        <p:spPr>
          <a:xfrm>
            <a:off x="548950" y="1443850"/>
            <a:ext cx="326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 have a list of IPs that I need to keep track of different data points about - whether we’ve seen in it network traffic over the last 30 days, if it should be blacklisted, etc.”</a:t>
            </a:r>
            <a:endParaRPr>
              <a:latin typeface="Anaheim"/>
              <a:ea typeface="Anaheim"/>
              <a:cs typeface="Anaheim"/>
              <a:sym typeface="Anaheim"/>
            </a:endParaRPr>
          </a:p>
        </p:txBody>
      </p:sp>
      <p:sp>
        <p:nvSpPr>
          <p:cNvPr id="337" name="Google Shape;337;p41"/>
          <p:cNvSpPr txBox="1"/>
          <p:nvPr/>
        </p:nvSpPr>
        <p:spPr>
          <a:xfrm>
            <a:off x="4747025" y="1551550"/>
            <a:ext cx="326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 have this report that I need to release IOCs with. I want them structured so other people can consume and use them in code…”</a:t>
            </a:r>
            <a:endParaRPr>
              <a:latin typeface="Anaheim"/>
              <a:ea typeface="Anaheim"/>
              <a:cs typeface="Anaheim"/>
              <a:sym typeface="Anaheim"/>
            </a:endParaRPr>
          </a:p>
        </p:txBody>
      </p:sp>
      <p:pic>
        <p:nvPicPr>
          <p:cNvPr id="338" name="Google Shape;338;p41"/>
          <p:cNvPicPr preferRelativeResize="0"/>
          <p:nvPr/>
        </p:nvPicPr>
        <p:blipFill>
          <a:blip r:embed="rId3">
            <a:alphaModFix/>
          </a:blip>
          <a:stretch>
            <a:fillRect/>
          </a:stretch>
        </p:blipFill>
        <p:spPr>
          <a:xfrm>
            <a:off x="4376700" y="2860175"/>
            <a:ext cx="4210425" cy="1758200"/>
          </a:xfrm>
          <a:prstGeom prst="rect">
            <a:avLst/>
          </a:prstGeom>
          <a:noFill/>
          <a:ln>
            <a:noFill/>
          </a:ln>
        </p:spPr>
      </p:pic>
      <p:pic>
        <p:nvPicPr>
          <p:cNvPr id="339" name="Google Shape;339;p41"/>
          <p:cNvPicPr preferRelativeResize="0"/>
          <p:nvPr/>
        </p:nvPicPr>
        <p:blipFill rotWithShape="1">
          <a:blip r:embed="rId4">
            <a:alphaModFix/>
          </a:blip>
          <a:srcRect b="0" l="1400" r="0" t="2572"/>
          <a:stretch/>
        </p:blipFill>
        <p:spPr>
          <a:xfrm>
            <a:off x="1185975" y="3009275"/>
            <a:ext cx="2150600" cy="153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ph type="ctrTitle"/>
          </p:nvPr>
        </p:nvSpPr>
        <p:spPr>
          <a:xfrm>
            <a:off x="889350" y="1715300"/>
            <a:ext cx="2312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Creating</a:t>
            </a:r>
            <a:r>
              <a:rPr lang="en"/>
              <a:t> Dictionaries</a:t>
            </a:r>
            <a:endParaRPr/>
          </a:p>
        </p:txBody>
      </p:sp>
      <p:sp>
        <p:nvSpPr>
          <p:cNvPr id="345" name="Google Shape;345;p42"/>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Creation</a:t>
            </a:r>
            <a:endParaRPr b="1"/>
          </a:p>
          <a:p>
            <a:pPr indent="0" lvl="0" marL="0" rtl="0" algn="r">
              <a:spcBef>
                <a:spcPts val="0"/>
              </a:spcBef>
              <a:spcAft>
                <a:spcPts val="0"/>
              </a:spcAft>
              <a:buNone/>
            </a:pPr>
            <a:r>
              <a:rPr lang="en"/>
              <a:t>Addition to / Changes to</a:t>
            </a:r>
            <a:endParaRPr/>
          </a:p>
          <a:p>
            <a:pPr indent="0" lvl="0" marL="0" rtl="0" algn="r">
              <a:spcBef>
                <a:spcPts val="0"/>
              </a:spcBef>
              <a:spcAft>
                <a:spcPts val="0"/>
              </a:spcAft>
              <a:buNone/>
            </a:pPr>
            <a:r>
              <a:rPr lang="en"/>
              <a:t>Removal From</a:t>
            </a:r>
            <a:endParaRPr/>
          </a:p>
        </p:txBody>
      </p:sp>
      <p:sp>
        <p:nvSpPr>
          <p:cNvPr id="346" name="Google Shape;346;p42"/>
          <p:cNvSpPr txBox="1"/>
          <p:nvPr/>
        </p:nvSpPr>
        <p:spPr>
          <a:xfrm>
            <a:off x="4249850" y="1617450"/>
            <a:ext cx="48099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Courier New"/>
                <a:ea typeface="Courier New"/>
                <a:cs typeface="Courier New"/>
                <a:sym typeface="Courier New"/>
              </a:rPr>
              <a:t>#</a:t>
            </a:r>
            <a:r>
              <a:rPr lang="en" sz="1300">
                <a:solidFill>
                  <a:schemeClr val="accent2"/>
                </a:solidFill>
                <a:latin typeface="Courier New"/>
                <a:ea typeface="Courier New"/>
                <a:cs typeface="Courier New"/>
                <a:sym typeface="Courier New"/>
              </a:rPr>
              <a:t> create an empty dictionary</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a:t>
            </a:r>
            <a:r>
              <a:rPr lang="en" sz="1300">
                <a:latin typeface="Courier New"/>
                <a:ea typeface="Courier New"/>
                <a:cs typeface="Courier New"/>
                <a:sym typeface="Courier New"/>
              </a:rPr>
              <a:t> = {}</a:t>
            </a:r>
            <a:endParaRPr sz="1300">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create a </a:t>
            </a:r>
            <a:r>
              <a:rPr lang="en" sz="1300">
                <a:solidFill>
                  <a:schemeClr val="accent2"/>
                </a:solidFill>
                <a:latin typeface="Courier New"/>
                <a:ea typeface="Courier New"/>
                <a:cs typeface="Courier New"/>
                <a:sym typeface="Courier New"/>
              </a:rPr>
              <a:t>dictionary</a:t>
            </a:r>
            <a:r>
              <a:rPr lang="en" sz="1300">
                <a:solidFill>
                  <a:schemeClr val="accent2"/>
                </a:solidFill>
                <a:latin typeface="Courier New"/>
                <a:ea typeface="Courier New"/>
                <a:cs typeface="Courier New"/>
                <a:sym typeface="Courier New"/>
              </a:rPr>
              <a:t> of values manually</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a:t>
            </a:r>
            <a:r>
              <a:rPr lang="en" sz="1300">
                <a:latin typeface="Courier New"/>
                <a:ea typeface="Courier New"/>
                <a:cs typeface="Courier New"/>
                <a:sym typeface="Courier New"/>
              </a:rPr>
              <a:t> = {‘key’:’value’, ‘key2’:’value’}</a:t>
            </a:r>
            <a:endParaRPr sz="1300">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convert a compatible object</a:t>
            </a:r>
            <a:endParaRPr sz="12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a:t>
            </a:r>
            <a:r>
              <a:rPr lang="en" sz="1300">
                <a:latin typeface="Courier New"/>
                <a:ea typeface="Courier New"/>
                <a:cs typeface="Courier New"/>
                <a:sym typeface="Courier New"/>
              </a:rPr>
              <a:t> = dict([‘key’,’value’], [‘key2’, ‘value’])</a:t>
            </a:r>
            <a:endParaRPr sz="1300">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 = dict([(‘key’,’value’), (‘key2’, ‘value’)])</a:t>
            </a:r>
            <a:endParaRPr sz="1300">
              <a:latin typeface="Courier New"/>
              <a:ea typeface="Courier New"/>
              <a:cs typeface="Courier New"/>
              <a:sym typeface="Courier New"/>
            </a:endParaRPr>
          </a:p>
          <a:p>
            <a:pPr indent="0" lvl="0" marL="0" rtl="0" algn="l">
              <a:spcBef>
                <a:spcPts val="0"/>
              </a:spcBef>
              <a:spcAft>
                <a:spcPts val="0"/>
              </a:spcAft>
              <a:buNone/>
            </a:pPr>
            <a:r>
              <a:rPr lang="en" sz="1200">
                <a:solidFill>
                  <a:schemeClr val="accent2"/>
                </a:solidFill>
                <a:latin typeface="Courier New"/>
                <a:ea typeface="Courier New"/>
                <a:cs typeface="Courier New"/>
                <a:sym typeface="Courier New"/>
              </a:rPr>
              <a:t># lists can be compatible depending on structure;</a:t>
            </a:r>
            <a:endParaRPr sz="12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accent2"/>
                </a:solidFill>
                <a:latin typeface="Courier New"/>
                <a:ea typeface="Courier New"/>
                <a:cs typeface="Courier New"/>
                <a:sym typeface="Courier New"/>
              </a:rPr>
              <a:t># common to see </a:t>
            </a:r>
            <a:r>
              <a:rPr b="1" lang="en" sz="1200">
                <a:solidFill>
                  <a:schemeClr val="accent2"/>
                </a:solidFill>
                <a:latin typeface="Courier New"/>
                <a:ea typeface="Courier New"/>
                <a:cs typeface="Courier New"/>
                <a:sym typeface="Courier New"/>
              </a:rPr>
              <a:t>tuples</a:t>
            </a:r>
            <a:r>
              <a:rPr lang="en" sz="1200">
                <a:solidFill>
                  <a:schemeClr val="accent2"/>
                </a:solidFill>
                <a:latin typeface="Courier New"/>
                <a:ea typeface="Courier New"/>
                <a:cs typeface="Courier New"/>
                <a:sym typeface="Courier New"/>
              </a:rPr>
              <a:t> here.</a:t>
            </a:r>
            <a:endParaRPr sz="1200">
              <a:solidFill>
                <a:schemeClr val="accent2"/>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3"/>
          <p:cNvSpPr txBox="1"/>
          <p:nvPr>
            <p:ph type="ctrTitle"/>
          </p:nvPr>
        </p:nvSpPr>
        <p:spPr>
          <a:xfrm>
            <a:off x="889350" y="1715300"/>
            <a:ext cx="2312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Modifying Dictionaries</a:t>
            </a:r>
            <a:endParaRPr/>
          </a:p>
        </p:txBody>
      </p:sp>
      <p:sp>
        <p:nvSpPr>
          <p:cNvPr id="352" name="Google Shape;352;p43"/>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trike="sngStrike"/>
              <a:t>Creation</a:t>
            </a:r>
            <a:endParaRPr strike="sngStrike"/>
          </a:p>
          <a:p>
            <a:pPr indent="0" lvl="0" marL="0" rtl="0" algn="r">
              <a:spcBef>
                <a:spcPts val="0"/>
              </a:spcBef>
              <a:spcAft>
                <a:spcPts val="0"/>
              </a:spcAft>
              <a:buNone/>
            </a:pPr>
            <a:r>
              <a:rPr b="1" lang="en"/>
              <a:t>Addition to / Changes to</a:t>
            </a:r>
            <a:endParaRPr b="1"/>
          </a:p>
          <a:p>
            <a:pPr indent="0" lvl="0" marL="0" rtl="0" algn="r">
              <a:spcBef>
                <a:spcPts val="0"/>
              </a:spcBef>
              <a:spcAft>
                <a:spcPts val="0"/>
              </a:spcAft>
              <a:buNone/>
            </a:pPr>
            <a:r>
              <a:rPr lang="en"/>
              <a:t>Removal From</a:t>
            </a:r>
            <a:endParaRPr/>
          </a:p>
        </p:txBody>
      </p:sp>
      <p:sp>
        <p:nvSpPr>
          <p:cNvPr id="353" name="Google Shape;353;p43"/>
          <p:cNvSpPr txBox="1"/>
          <p:nvPr/>
        </p:nvSpPr>
        <p:spPr>
          <a:xfrm>
            <a:off x="4257525" y="1617450"/>
            <a:ext cx="48096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use </a:t>
            </a:r>
            <a:r>
              <a:rPr lang="en" sz="1300">
                <a:solidFill>
                  <a:schemeClr val="accent2"/>
                </a:solidFill>
                <a:latin typeface="Courier New"/>
                <a:ea typeface="Courier New"/>
                <a:cs typeface="Courier New"/>
                <a:sym typeface="Courier New"/>
              </a:rPr>
              <a:t>slice notation</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x[‘key’] = [‘value’]</a:t>
            </a:r>
            <a:endParaRPr sz="1300">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use .update() with iterables</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x.update([‘key2’, ‘value’])</a:t>
            </a:r>
            <a:endParaRPr sz="1300">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a:p>
            <a:pPr indent="0" lvl="0" marL="0" rtl="0" algn="l">
              <a:spcBef>
                <a:spcPts val="0"/>
              </a:spcBef>
              <a:spcAft>
                <a:spcPts val="0"/>
              </a:spcAft>
              <a:buNone/>
            </a:pPr>
            <a:r>
              <a:rPr lang="en" sz="1000">
                <a:solidFill>
                  <a:schemeClr val="accent2"/>
                </a:solidFill>
                <a:latin typeface="Courier New"/>
                <a:ea typeface="Courier New"/>
                <a:cs typeface="Courier New"/>
                <a:sym typeface="Courier New"/>
              </a:rPr>
              <a:t># mix purpose: get the value of a </a:t>
            </a:r>
            <a:r>
              <a:rPr lang="en" sz="1000">
                <a:solidFill>
                  <a:schemeClr val="accent2"/>
                </a:solidFill>
                <a:latin typeface="Courier New"/>
                <a:ea typeface="Courier New"/>
                <a:cs typeface="Courier New"/>
                <a:sym typeface="Courier New"/>
              </a:rPr>
              <a:t>specific</a:t>
            </a:r>
            <a:r>
              <a:rPr lang="en" sz="1000">
                <a:solidFill>
                  <a:schemeClr val="accent2"/>
                </a:solidFill>
                <a:latin typeface="Courier New"/>
                <a:ea typeface="Courier New"/>
                <a:cs typeface="Courier New"/>
                <a:sym typeface="Courier New"/>
              </a:rPr>
              <a:t> key</a:t>
            </a:r>
            <a:endParaRPr sz="10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accent2"/>
                </a:solidFill>
                <a:latin typeface="Courier New"/>
                <a:ea typeface="Courier New"/>
                <a:cs typeface="Courier New"/>
                <a:sym typeface="Courier New"/>
              </a:rPr>
              <a:t># but if that key does not exist, insert the key and the specified value</a:t>
            </a:r>
            <a:endParaRPr sz="10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x.setdefault(‘key3’, ‘default_value’)</a:t>
            </a:r>
            <a:endParaRPr sz="1300">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ctrTitle"/>
          </p:nvPr>
        </p:nvSpPr>
        <p:spPr>
          <a:xfrm>
            <a:off x="1529125"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Due Today</a:t>
            </a:r>
            <a:endParaRPr sz="2800"/>
          </a:p>
        </p:txBody>
      </p:sp>
      <p:sp>
        <p:nvSpPr>
          <p:cNvPr id="154" name="Google Shape;154;p26"/>
          <p:cNvSpPr txBox="1"/>
          <p:nvPr>
            <p:ph idx="1" type="subTitle"/>
          </p:nvPr>
        </p:nvSpPr>
        <p:spPr>
          <a:xfrm>
            <a:off x="472225"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Homework</a:t>
            </a:r>
            <a:endParaRPr sz="1800"/>
          </a:p>
          <a:p>
            <a:pPr indent="-342900" lvl="0" marL="457200" rtl="0" algn="l">
              <a:spcBef>
                <a:spcPts val="0"/>
              </a:spcBef>
              <a:spcAft>
                <a:spcPts val="0"/>
              </a:spcAft>
              <a:buSzPts val="1800"/>
              <a:buChar char="●"/>
            </a:pPr>
            <a:r>
              <a:rPr lang="en" sz="1800"/>
              <a:t>Quiz</a:t>
            </a:r>
            <a:endParaRPr sz="1800"/>
          </a:p>
        </p:txBody>
      </p:sp>
      <p:sp>
        <p:nvSpPr>
          <p:cNvPr id="155" name="Google Shape;155;p26"/>
          <p:cNvSpPr txBox="1"/>
          <p:nvPr>
            <p:ph idx="2" type="ctrTitle"/>
          </p:nvPr>
        </p:nvSpPr>
        <p:spPr>
          <a:xfrm>
            <a:off x="5977662"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accent5"/>
                </a:solidFill>
              </a:rPr>
              <a:t>Due Next Week</a:t>
            </a:r>
            <a:endParaRPr sz="2800">
              <a:solidFill>
                <a:schemeClr val="accent5"/>
              </a:solidFill>
            </a:endParaRPr>
          </a:p>
        </p:txBody>
      </p:sp>
      <p:sp>
        <p:nvSpPr>
          <p:cNvPr id="156" name="Google Shape;156;p26"/>
          <p:cNvSpPr txBox="1"/>
          <p:nvPr>
            <p:ph idx="3" type="subTitle"/>
          </p:nvPr>
        </p:nvSpPr>
        <p:spPr>
          <a:xfrm>
            <a:off x="4920750"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Char char="●"/>
            </a:pPr>
            <a:r>
              <a:rPr lang="en" sz="1800">
                <a:solidFill>
                  <a:schemeClr val="accent5"/>
                </a:solidFill>
              </a:rPr>
              <a:t>Homework from this session</a:t>
            </a:r>
            <a:endParaRPr sz="1800">
              <a:solidFill>
                <a:schemeClr val="accent5"/>
              </a:solidFill>
            </a:endParaRPr>
          </a:p>
          <a:p>
            <a:pPr indent="-342900" lvl="0" marL="457200" rtl="0" algn="l">
              <a:spcBef>
                <a:spcPts val="0"/>
              </a:spcBef>
              <a:spcAft>
                <a:spcPts val="0"/>
              </a:spcAft>
              <a:buClr>
                <a:schemeClr val="accent5"/>
              </a:buClr>
              <a:buSzPts val="1800"/>
              <a:buChar char="●"/>
            </a:pPr>
            <a:r>
              <a:rPr lang="en" sz="1800">
                <a:solidFill>
                  <a:schemeClr val="accent5"/>
                </a:solidFill>
              </a:rPr>
              <a:t>Quiz on this session’s content</a:t>
            </a:r>
            <a:endParaRPr sz="1800">
              <a:solidFill>
                <a:schemeClr val="accent5"/>
              </a:solidFill>
            </a:endParaRPr>
          </a:p>
        </p:txBody>
      </p:sp>
      <p:sp>
        <p:nvSpPr>
          <p:cNvPr id="157" name="Google Shape;157;p26"/>
          <p:cNvSpPr txBox="1"/>
          <p:nvPr>
            <p:ph idx="6"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Reminders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type="ctrTitle"/>
          </p:nvPr>
        </p:nvSpPr>
        <p:spPr>
          <a:xfrm>
            <a:off x="889350" y="1715300"/>
            <a:ext cx="2312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Modifying Dictionaries</a:t>
            </a:r>
            <a:endParaRPr/>
          </a:p>
        </p:txBody>
      </p:sp>
      <p:sp>
        <p:nvSpPr>
          <p:cNvPr id="359" name="Google Shape;359;p44"/>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trike="sngStrike"/>
              <a:t>Creation</a:t>
            </a:r>
            <a:endParaRPr strike="sngStrike"/>
          </a:p>
          <a:p>
            <a:pPr indent="0" lvl="0" marL="0" rtl="0" algn="r">
              <a:spcBef>
                <a:spcPts val="0"/>
              </a:spcBef>
              <a:spcAft>
                <a:spcPts val="0"/>
              </a:spcAft>
              <a:buNone/>
            </a:pPr>
            <a:r>
              <a:rPr lang="en" strike="sngStrike"/>
              <a:t>Addition to</a:t>
            </a:r>
            <a:endParaRPr strike="sngStrike"/>
          </a:p>
          <a:p>
            <a:pPr indent="0" lvl="0" marL="0" rtl="0" algn="r">
              <a:spcBef>
                <a:spcPts val="0"/>
              </a:spcBef>
              <a:spcAft>
                <a:spcPts val="0"/>
              </a:spcAft>
              <a:buNone/>
            </a:pPr>
            <a:r>
              <a:rPr b="1" lang="en"/>
              <a:t>Removal From</a:t>
            </a:r>
            <a:endParaRPr b="1"/>
          </a:p>
        </p:txBody>
      </p:sp>
      <p:sp>
        <p:nvSpPr>
          <p:cNvPr id="360" name="Google Shape;360;p44"/>
          <p:cNvSpPr txBox="1"/>
          <p:nvPr/>
        </p:nvSpPr>
        <p:spPr>
          <a:xfrm>
            <a:off x="4357250" y="790575"/>
            <a:ext cx="46026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use clear to delete dict contents</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x.clear()</a:t>
            </a:r>
            <a:endParaRPr sz="1300">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del operator on slice</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del x[‘key’]</a:t>
            </a:r>
            <a:endParaRPr sz="1300">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pop off the value at the specified key</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nb: returns the popped value</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x.pop(‘key’)</a:t>
            </a:r>
            <a:endParaRPr sz="1300">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pop off the last key:value pair</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solidFill>
                  <a:schemeClr val="accent2"/>
                </a:solidFill>
                <a:latin typeface="Courier New"/>
                <a:ea typeface="Courier New"/>
                <a:cs typeface="Courier New"/>
                <a:sym typeface="Courier New"/>
              </a:rPr>
              <a:t># nb: returns the pair</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300">
                <a:latin typeface="Courier New"/>
                <a:ea typeface="Courier New"/>
                <a:cs typeface="Courier New"/>
                <a:sym typeface="Courier New"/>
              </a:rPr>
              <a:t>x.popitem()</a:t>
            </a:r>
            <a:endParaRPr sz="130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type="ctrTitle"/>
          </p:nvPr>
        </p:nvSpPr>
        <p:spPr>
          <a:xfrm>
            <a:off x="889350" y="1715300"/>
            <a:ext cx="2312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Reading</a:t>
            </a:r>
            <a:r>
              <a:rPr lang="en"/>
              <a:t> Dictionaries</a:t>
            </a:r>
            <a:endParaRPr/>
          </a:p>
        </p:txBody>
      </p:sp>
      <p:sp>
        <p:nvSpPr>
          <p:cNvPr id="366" name="Google Shape;366;p45"/>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Getting Data from Dicts</a:t>
            </a:r>
            <a:endParaRPr b="1"/>
          </a:p>
        </p:txBody>
      </p:sp>
      <p:sp>
        <p:nvSpPr>
          <p:cNvPr id="367" name="Google Shape;367;p45"/>
          <p:cNvSpPr txBox="1"/>
          <p:nvPr/>
        </p:nvSpPr>
        <p:spPr>
          <a:xfrm>
            <a:off x="4219150" y="222900"/>
            <a:ext cx="48327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Courier New"/>
                <a:ea typeface="Courier New"/>
                <a:cs typeface="Courier New"/>
                <a:sym typeface="Courier New"/>
              </a:rPr>
              <a:t># gets a value for a given key</a:t>
            </a:r>
            <a:endParaRPr sz="11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x.get(‘key’) </a:t>
            </a:r>
            <a:endParaRPr sz="1100">
              <a:latin typeface="Courier New"/>
              <a:ea typeface="Courier New"/>
              <a:cs typeface="Courier New"/>
              <a:sym typeface="Courier New"/>
            </a:endParaRPr>
          </a:p>
          <a:p>
            <a:pPr indent="0" lvl="0" marL="0" rtl="0" algn="l">
              <a:spcBef>
                <a:spcPts val="0"/>
              </a:spcBef>
              <a:spcAft>
                <a:spcPts val="0"/>
              </a:spcAft>
              <a:buNone/>
            </a:pPr>
            <a:r>
              <a:rPr lang="en" sz="1100">
                <a:solidFill>
                  <a:schemeClr val="accent2"/>
                </a:solidFill>
                <a:latin typeface="Courier New"/>
                <a:ea typeface="Courier New"/>
                <a:cs typeface="Courier New"/>
                <a:sym typeface="Courier New"/>
              </a:rPr>
              <a:t># this has an optional parameter that sets a default value to return if the key does not exist</a:t>
            </a:r>
            <a:endParaRPr sz="11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x.get(‘key’, ‘default’)</a:t>
            </a:r>
            <a:endParaRPr sz="1100">
              <a:latin typeface="Courier New"/>
              <a:ea typeface="Courier New"/>
              <a:cs typeface="Courier New"/>
              <a:sym typeface="Courier New"/>
            </a:endParaRPr>
          </a:p>
          <a:p>
            <a:pPr indent="0" lvl="0" marL="0" rtl="0" algn="l">
              <a:spcBef>
                <a:spcPts val="0"/>
              </a:spcBef>
              <a:spcAft>
                <a:spcPts val="0"/>
              </a:spcAft>
              <a:buNone/>
            </a:pPr>
            <a:r>
              <a:t/>
            </a:r>
            <a:endParaRPr sz="11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2"/>
                </a:solidFill>
                <a:latin typeface="Courier New"/>
                <a:ea typeface="Courier New"/>
                <a:cs typeface="Courier New"/>
                <a:sym typeface="Courier New"/>
              </a:rPr>
              <a:t># The next set of methods are useful  if you need to </a:t>
            </a:r>
            <a:r>
              <a:rPr i="1" lang="en" sz="1100">
                <a:solidFill>
                  <a:schemeClr val="accent2"/>
                </a:solidFill>
                <a:latin typeface="Courier New"/>
                <a:ea typeface="Courier New"/>
                <a:cs typeface="Courier New"/>
                <a:sym typeface="Courier New"/>
              </a:rPr>
              <a:t>iterate</a:t>
            </a:r>
            <a:r>
              <a:rPr lang="en" sz="1100">
                <a:solidFill>
                  <a:schemeClr val="accent2"/>
                </a:solidFill>
                <a:latin typeface="Courier New"/>
                <a:ea typeface="Courier New"/>
                <a:cs typeface="Courier New"/>
                <a:sym typeface="Courier New"/>
              </a:rPr>
              <a:t> over dict data</a:t>
            </a:r>
            <a:endParaRPr sz="11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accent2"/>
                </a:solidFill>
                <a:latin typeface="Courier New"/>
                <a:ea typeface="Courier New"/>
                <a:cs typeface="Courier New"/>
                <a:sym typeface="Courier New"/>
              </a:rPr>
              <a:t># Get all key:value pairs</a:t>
            </a:r>
            <a:endParaRPr sz="11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x.items()</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p>
            <a:pPr indent="0" lvl="0" marL="0" rtl="0" algn="l">
              <a:spcBef>
                <a:spcPts val="0"/>
              </a:spcBef>
              <a:spcAft>
                <a:spcPts val="0"/>
              </a:spcAft>
              <a:buNone/>
            </a:pPr>
            <a:r>
              <a:rPr lang="en" sz="1100">
                <a:solidFill>
                  <a:schemeClr val="accent2"/>
                </a:solidFill>
                <a:latin typeface="Courier New"/>
                <a:ea typeface="Courier New"/>
                <a:cs typeface="Courier New"/>
                <a:sym typeface="Courier New"/>
              </a:rPr>
              <a:t># Get all the keys</a:t>
            </a:r>
            <a:endParaRPr sz="11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x.keys()</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p>
            <a:pPr indent="0" lvl="0" marL="0" rtl="0" algn="l">
              <a:spcBef>
                <a:spcPts val="0"/>
              </a:spcBef>
              <a:spcAft>
                <a:spcPts val="0"/>
              </a:spcAft>
              <a:buNone/>
            </a:pPr>
            <a:r>
              <a:rPr lang="en" sz="1100">
                <a:solidFill>
                  <a:schemeClr val="accent2"/>
                </a:solidFill>
                <a:latin typeface="Courier New"/>
                <a:ea typeface="Courier New"/>
                <a:cs typeface="Courier New"/>
                <a:sym typeface="Courier New"/>
              </a:rPr>
              <a:t># Get all the values</a:t>
            </a:r>
            <a:endParaRPr sz="11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x.values()</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p>
            <a:pPr indent="0" lvl="0" marL="0" rtl="0" algn="l">
              <a:spcBef>
                <a:spcPts val="0"/>
              </a:spcBef>
              <a:spcAft>
                <a:spcPts val="0"/>
              </a:spcAft>
              <a:buNone/>
            </a:pPr>
            <a:r>
              <a:rPr lang="en" sz="1100">
                <a:solidFill>
                  <a:schemeClr val="accent2"/>
                </a:solidFill>
                <a:latin typeface="Courier New"/>
                <a:ea typeface="Courier New"/>
                <a:cs typeface="Courier New"/>
                <a:sym typeface="Courier New"/>
              </a:rPr>
              <a:t># Get a new dictionary made from specific key:value pairs by naming selected keys</a:t>
            </a:r>
            <a:endParaRPr sz="11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x.fromkeys()</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p>
            <a:pPr indent="0" lvl="0" marL="0" rtl="0" algn="l">
              <a:spcBef>
                <a:spcPts val="0"/>
              </a:spcBef>
              <a:spcAft>
                <a:spcPts val="0"/>
              </a:spcAft>
              <a:buNone/>
            </a:pPr>
            <a:r>
              <a:rPr b="1" lang="en" sz="1100" u="sng">
                <a:solidFill>
                  <a:srgbClr val="FF0000"/>
                </a:solidFill>
                <a:latin typeface="Courier New"/>
                <a:ea typeface="Courier New"/>
                <a:cs typeface="Courier New"/>
                <a:sym typeface="Courier New"/>
              </a:rPr>
              <a:t># DO NOT USE THIS SYNTAX</a:t>
            </a:r>
            <a:endParaRPr b="1" sz="1100" u="sng">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FF0000"/>
                </a:solidFill>
                <a:latin typeface="Courier New"/>
                <a:ea typeface="Courier New"/>
                <a:cs typeface="Courier New"/>
                <a:sym typeface="Courier New"/>
              </a:rPr>
              <a:t># you will see this but do not do it.</a:t>
            </a:r>
            <a:endParaRPr sz="11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FF0000"/>
                </a:solidFill>
                <a:latin typeface="Courier New"/>
                <a:ea typeface="Courier New"/>
                <a:cs typeface="Courier New"/>
                <a:sym typeface="Courier New"/>
              </a:rPr>
              <a:t># if you try to get a key that does not exist</a:t>
            </a:r>
            <a:endParaRPr sz="11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FF0000"/>
                </a:solidFill>
                <a:latin typeface="Courier New"/>
                <a:ea typeface="Courier New"/>
                <a:cs typeface="Courier New"/>
                <a:sym typeface="Courier New"/>
              </a:rPr>
              <a:t># Python will error out. </a:t>
            </a:r>
            <a:endParaRPr sz="11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x[‘key’]</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type="ctrTitle"/>
          </p:nvPr>
        </p:nvSpPr>
        <p:spPr>
          <a:xfrm>
            <a:off x="2237395" y="1645788"/>
            <a:ext cx="4669200" cy="3849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a:t>Dictionaries &amp; Iteration</a:t>
            </a:r>
            <a:endParaRPr/>
          </a:p>
        </p:txBody>
      </p:sp>
      <p:sp>
        <p:nvSpPr>
          <p:cNvPr id="373" name="Google Shape;373;p46"/>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Many problems with dictionaries involve accessing and iterating parts of the dictionary. This section contains some example practice problems so you can see what the syntax looks like.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Iterating Dictionaries: getting keys and values with .items()</a:t>
            </a:r>
            <a:endParaRPr/>
          </a:p>
        </p:txBody>
      </p:sp>
      <p:pic>
        <p:nvPicPr>
          <p:cNvPr id="379" name="Google Shape;379;p47"/>
          <p:cNvPicPr preferRelativeResize="0"/>
          <p:nvPr/>
        </p:nvPicPr>
        <p:blipFill>
          <a:blip r:embed="rId3">
            <a:alphaModFix/>
          </a:blip>
          <a:stretch>
            <a:fillRect/>
          </a:stretch>
        </p:blipFill>
        <p:spPr>
          <a:xfrm>
            <a:off x="152400" y="152400"/>
            <a:ext cx="3081880" cy="4838701"/>
          </a:xfrm>
          <a:prstGeom prst="rect">
            <a:avLst/>
          </a:prstGeom>
          <a:noFill/>
          <a:ln>
            <a:noFill/>
          </a:ln>
        </p:spPr>
      </p:pic>
      <p:pic>
        <p:nvPicPr>
          <p:cNvPr id="380" name="Google Shape;380;p47"/>
          <p:cNvPicPr preferRelativeResize="0"/>
          <p:nvPr/>
        </p:nvPicPr>
        <p:blipFill>
          <a:blip r:embed="rId4">
            <a:alphaModFix/>
          </a:blip>
          <a:stretch>
            <a:fillRect/>
          </a:stretch>
        </p:blipFill>
        <p:spPr>
          <a:xfrm>
            <a:off x="3386680" y="1321050"/>
            <a:ext cx="5604920" cy="32984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Iterating Dictionaries: getting Keys only</a:t>
            </a:r>
            <a:endParaRPr/>
          </a:p>
        </p:txBody>
      </p:sp>
      <p:pic>
        <p:nvPicPr>
          <p:cNvPr id="386" name="Google Shape;386;p48"/>
          <p:cNvPicPr preferRelativeResize="0"/>
          <p:nvPr/>
        </p:nvPicPr>
        <p:blipFill>
          <a:blip r:embed="rId3">
            <a:alphaModFix/>
          </a:blip>
          <a:stretch>
            <a:fillRect/>
          </a:stretch>
        </p:blipFill>
        <p:spPr>
          <a:xfrm>
            <a:off x="152400" y="152400"/>
            <a:ext cx="3081880" cy="4838701"/>
          </a:xfrm>
          <a:prstGeom prst="rect">
            <a:avLst/>
          </a:prstGeom>
          <a:noFill/>
          <a:ln>
            <a:noFill/>
          </a:ln>
        </p:spPr>
      </p:pic>
      <p:pic>
        <p:nvPicPr>
          <p:cNvPr id="387" name="Google Shape;387;p48"/>
          <p:cNvPicPr preferRelativeResize="0"/>
          <p:nvPr/>
        </p:nvPicPr>
        <p:blipFill>
          <a:blip r:embed="rId4">
            <a:alphaModFix/>
          </a:blip>
          <a:stretch>
            <a:fillRect/>
          </a:stretch>
        </p:blipFill>
        <p:spPr>
          <a:xfrm>
            <a:off x="5089655" y="1861850"/>
            <a:ext cx="2419350" cy="2305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Iterating Dictionaries: getting values only</a:t>
            </a:r>
            <a:endParaRPr/>
          </a:p>
        </p:txBody>
      </p:sp>
      <p:pic>
        <p:nvPicPr>
          <p:cNvPr id="393" name="Google Shape;393;p49"/>
          <p:cNvPicPr preferRelativeResize="0"/>
          <p:nvPr/>
        </p:nvPicPr>
        <p:blipFill>
          <a:blip r:embed="rId3">
            <a:alphaModFix/>
          </a:blip>
          <a:stretch>
            <a:fillRect/>
          </a:stretch>
        </p:blipFill>
        <p:spPr>
          <a:xfrm>
            <a:off x="152400" y="152400"/>
            <a:ext cx="3081880" cy="4838701"/>
          </a:xfrm>
          <a:prstGeom prst="rect">
            <a:avLst/>
          </a:prstGeom>
          <a:noFill/>
          <a:ln>
            <a:noFill/>
          </a:ln>
        </p:spPr>
      </p:pic>
      <p:pic>
        <p:nvPicPr>
          <p:cNvPr id="394" name="Google Shape;394;p49"/>
          <p:cNvPicPr preferRelativeResize="0"/>
          <p:nvPr/>
        </p:nvPicPr>
        <p:blipFill>
          <a:blip r:embed="rId4">
            <a:alphaModFix/>
          </a:blip>
          <a:stretch>
            <a:fillRect/>
          </a:stretch>
        </p:blipFill>
        <p:spPr>
          <a:xfrm>
            <a:off x="3386680" y="2230075"/>
            <a:ext cx="5604919" cy="18683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Iterating Dictionaries: </a:t>
            </a:r>
            <a:endParaRPr/>
          </a:p>
          <a:p>
            <a:pPr indent="0" lvl="0" marL="0" rtl="0" algn="r">
              <a:spcBef>
                <a:spcPts val="0"/>
              </a:spcBef>
              <a:spcAft>
                <a:spcPts val="0"/>
              </a:spcAft>
              <a:buNone/>
            </a:pPr>
            <a:r>
              <a:rPr lang="en"/>
              <a:t>IF YOU DON’t Specify, you get</a:t>
            </a:r>
            <a:endParaRPr/>
          </a:p>
          <a:p>
            <a:pPr indent="0" lvl="0" marL="0" rtl="0" algn="r">
              <a:spcBef>
                <a:spcPts val="0"/>
              </a:spcBef>
              <a:spcAft>
                <a:spcPts val="0"/>
              </a:spcAft>
              <a:buNone/>
            </a:pPr>
            <a:r>
              <a:rPr lang="en"/>
              <a:t> </a:t>
            </a:r>
            <a:r>
              <a:rPr b="1" lang="en" u="sng">
                <a:solidFill>
                  <a:srgbClr val="2D406A"/>
                </a:solidFill>
              </a:rPr>
              <a:t>KEYS ONLY</a:t>
            </a:r>
            <a:endParaRPr b="1" u="sng">
              <a:solidFill>
                <a:srgbClr val="2D406A"/>
              </a:solidFill>
            </a:endParaRPr>
          </a:p>
        </p:txBody>
      </p:sp>
      <p:pic>
        <p:nvPicPr>
          <p:cNvPr id="400" name="Google Shape;400;p50"/>
          <p:cNvPicPr preferRelativeResize="0"/>
          <p:nvPr/>
        </p:nvPicPr>
        <p:blipFill>
          <a:blip r:embed="rId3">
            <a:alphaModFix/>
          </a:blip>
          <a:stretch>
            <a:fillRect/>
          </a:stretch>
        </p:blipFill>
        <p:spPr>
          <a:xfrm>
            <a:off x="152400" y="152400"/>
            <a:ext cx="3081880" cy="4838701"/>
          </a:xfrm>
          <a:prstGeom prst="rect">
            <a:avLst/>
          </a:prstGeom>
          <a:noFill/>
          <a:ln>
            <a:noFill/>
          </a:ln>
        </p:spPr>
      </p:pic>
      <p:pic>
        <p:nvPicPr>
          <p:cNvPr id="401" name="Google Shape;401;p50"/>
          <p:cNvPicPr preferRelativeResize="0"/>
          <p:nvPr/>
        </p:nvPicPr>
        <p:blipFill>
          <a:blip r:embed="rId4">
            <a:alphaModFix/>
          </a:blip>
          <a:stretch>
            <a:fillRect/>
          </a:stretch>
        </p:blipFill>
        <p:spPr>
          <a:xfrm>
            <a:off x="4721455" y="1769800"/>
            <a:ext cx="2419350" cy="240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Combine with For loops, lists, conditionals and logical operators for complex classification</a:t>
            </a:r>
            <a:endParaRPr/>
          </a:p>
        </p:txBody>
      </p:sp>
      <p:pic>
        <p:nvPicPr>
          <p:cNvPr id="407" name="Google Shape;407;p51"/>
          <p:cNvPicPr preferRelativeResize="0"/>
          <p:nvPr/>
        </p:nvPicPr>
        <p:blipFill>
          <a:blip r:embed="rId3">
            <a:alphaModFix/>
          </a:blip>
          <a:stretch>
            <a:fillRect/>
          </a:stretch>
        </p:blipFill>
        <p:spPr>
          <a:xfrm>
            <a:off x="152400" y="152400"/>
            <a:ext cx="3081880" cy="4838701"/>
          </a:xfrm>
          <a:prstGeom prst="rect">
            <a:avLst/>
          </a:prstGeom>
          <a:noFill/>
          <a:ln>
            <a:noFill/>
          </a:ln>
        </p:spPr>
      </p:pic>
      <p:pic>
        <p:nvPicPr>
          <p:cNvPr id="408" name="Google Shape;408;p51"/>
          <p:cNvPicPr preferRelativeResize="0"/>
          <p:nvPr/>
        </p:nvPicPr>
        <p:blipFill>
          <a:blip r:embed="rId4">
            <a:alphaModFix/>
          </a:blip>
          <a:stretch>
            <a:fillRect/>
          </a:stretch>
        </p:blipFill>
        <p:spPr>
          <a:xfrm>
            <a:off x="3593805" y="1965400"/>
            <a:ext cx="5248275" cy="2314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2"/>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80E14"/>
                </a:solidFill>
              </a:rPr>
              <a:t>JSON</a:t>
            </a:r>
            <a:endParaRPr>
              <a:solidFill>
                <a:srgbClr val="080E14"/>
              </a:solidFill>
            </a:endParaRPr>
          </a:p>
        </p:txBody>
      </p:sp>
      <p:sp>
        <p:nvSpPr>
          <p:cNvPr id="414" name="Google Shape;414;p52"/>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Many third-party APIs will return a structure similar to but not identical to Python’s dictionary called JSON. A few methods to convert between them will help you work with external data 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3"/>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 to JSON</a:t>
            </a:r>
            <a:endParaRPr/>
          </a:p>
        </p:txBody>
      </p:sp>
      <p:sp>
        <p:nvSpPr>
          <p:cNvPr id="420" name="Google Shape;420;p53"/>
          <p:cNvSpPr txBox="1"/>
          <p:nvPr/>
        </p:nvSpPr>
        <p:spPr>
          <a:xfrm>
            <a:off x="805275" y="1272275"/>
            <a:ext cx="6124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JavaScript Object Notation (JSON)</a:t>
            </a:r>
            <a:endParaRPr b="1" sz="18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JSON is a data representation format </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It is a subset of JavaScript (another programming language) so </a:t>
            </a:r>
            <a:r>
              <a:rPr lang="en" sz="1600">
                <a:latin typeface="Anaheim"/>
                <a:ea typeface="Anaheim"/>
                <a:cs typeface="Anaheim"/>
                <a:sym typeface="Anaheim"/>
              </a:rPr>
              <a:t>anything</a:t>
            </a:r>
            <a:r>
              <a:rPr lang="en" sz="1600">
                <a:latin typeface="Anaheim"/>
                <a:ea typeface="Anaheim"/>
                <a:cs typeface="Anaheim"/>
                <a:sym typeface="Anaheim"/>
              </a:rPr>
              <a:t> you write in JSON is JavaScript. JavaScript is used </a:t>
            </a:r>
            <a:r>
              <a:rPr lang="en" sz="1600">
                <a:latin typeface="Anaheim"/>
                <a:ea typeface="Anaheim"/>
                <a:cs typeface="Anaheim"/>
                <a:sym typeface="Anaheim"/>
              </a:rPr>
              <a:t>all over</a:t>
            </a:r>
            <a:r>
              <a:rPr lang="en" sz="1600">
                <a:latin typeface="Anaheim"/>
                <a:ea typeface="Anaheim"/>
                <a:cs typeface="Anaheim"/>
                <a:sym typeface="Anaheim"/>
              </a:rPr>
              <a:t> the </a:t>
            </a:r>
            <a:r>
              <a:rPr lang="en" sz="1600">
                <a:latin typeface="Anaheim"/>
                <a:ea typeface="Anaheim"/>
                <a:cs typeface="Anaheim"/>
                <a:sym typeface="Anaheim"/>
              </a:rPr>
              <a:t>internet and so JSON seamlessly integrates with JavaScript. </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It is commonly used for structure data which is accessible through APIs and configuration files</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It is commonly used because it is lightweight (aka it has a small file size) and is easy to read/write</a:t>
            </a:r>
            <a:endParaRPr sz="1600">
              <a:latin typeface="Anaheim"/>
              <a:ea typeface="Anaheim"/>
              <a:cs typeface="Anaheim"/>
              <a:sym typeface="Anahei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ctrTitle"/>
          </p:nvPr>
        </p:nvSpPr>
        <p:spPr>
          <a:xfrm>
            <a:off x="1529125"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accent5"/>
                </a:solidFill>
              </a:rPr>
              <a:t>Due Today</a:t>
            </a:r>
            <a:endParaRPr sz="2800">
              <a:solidFill>
                <a:schemeClr val="accent5"/>
              </a:solidFill>
            </a:endParaRPr>
          </a:p>
        </p:txBody>
      </p:sp>
      <p:sp>
        <p:nvSpPr>
          <p:cNvPr id="163" name="Google Shape;163;p27"/>
          <p:cNvSpPr txBox="1"/>
          <p:nvPr>
            <p:ph idx="1" type="subTitle"/>
          </p:nvPr>
        </p:nvSpPr>
        <p:spPr>
          <a:xfrm>
            <a:off x="472225"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Char char="●"/>
            </a:pPr>
            <a:r>
              <a:rPr lang="en" sz="1800">
                <a:solidFill>
                  <a:schemeClr val="accent5"/>
                </a:solidFill>
              </a:rPr>
              <a:t>Homework from Session Five</a:t>
            </a:r>
            <a:endParaRPr sz="1800">
              <a:solidFill>
                <a:schemeClr val="accent5"/>
              </a:solidFill>
            </a:endParaRPr>
          </a:p>
          <a:p>
            <a:pPr indent="-342900" lvl="0" marL="457200" rtl="0" algn="l">
              <a:spcBef>
                <a:spcPts val="0"/>
              </a:spcBef>
              <a:spcAft>
                <a:spcPts val="0"/>
              </a:spcAft>
              <a:buClr>
                <a:schemeClr val="accent5"/>
              </a:buClr>
              <a:buSzPts val="1800"/>
              <a:buChar char="●"/>
            </a:pPr>
            <a:r>
              <a:rPr lang="en" sz="1800">
                <a:solidFill>
                  <a:schemeClr val="accent5"/>
                </a:solidFill>
              </a:rPr>
              <a:t>Quiz on Session Five Content</a:t>
            </a:r>
            <a:endParaRPr sz="1800">
              <a:solidFill>
                <a:schemeClr val="accent5"/>
              </a:solidFill>
            </a:endParaRPr>
          </a:p>
        </p:txBody>
      </p:sp>
      <p:sp>
        <p:nvSpPr>
          <p:cNvPr id="164" name="Google Shape;164;p27"/>
          <p:cNvSpPr txBox="1"/>
          <p:nvPr>
            <p:ph idx="2" type="ctrTitle"/>
          </p:nvPr>
        </p:nvSpPr>
        <p:spPr>
          <a:xfrm>
            <a:off x="5977662"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Due Next Week</a:t>
            </a:r>
            <a:endParaRPr sz="2800"/>
          </a:p>
        </p:txBody>
      </p:sp>
      <p:sp>
        <p:nvSpPr>
          <p:cNvPr id="165" name="Google Shape;165;p27"/>
          <p:cNvSpPr txBox="1"/>
          <p:nvPr>
            <p:ph idx="3" type="subTitle"/>
          </p:nvPr>
        </p:nvSpPr>
        <p:spPr>
          <a:xfrm>
            <a:off x="4920750"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Homework from this session</a:t>
            </a:r>
            <a:endParaRPr sz="1800"/>
          </a:p>
          <a:p>
            <a:pPr indent="-342900" lvl="0" marL="457200" rtl="0" algn="l">
              <a:spcBef>
                <a:spcPts val="0"/>
              </a:spcBef>
              <a:spcAft>
                <a:spcPts val="0"/>
              </a:spcAft>
              <a:buSzPts val="1800"/>
              <a:buChar char="●"/>
            </a:pPr>
            <a:r>
              <a:rPr lang="en" sz="1800"/>
              <a:t>Quiz on this session’s content</a:t>
            </a:r>
            <a:endParaRPr sz="1800"/>
          </a:p>
        </p:txBody>
      </p:sp>
      <p:sp>
        <p:nvSpPr>
          <p:cNvPr id="166" name="Google Shape;166;p27"/>
          <p:cNvSpPr txBox="1"/>
          <p:nvPr>
            <p:ph idx="6"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Reminders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4"/>
          <p:cNvSpPr txBox="1"/>
          <p:nvPr>
            <p:ph type="ctrTitle"/>
          </p:nvPr>
        </p:nvSpPr>
        <p:spPr>
          <a:xfrm>
            <a:off x="4025650" y="457300"/>
            <a:ext cx="4349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Programming Vocabulary word: Parsing</a:t>
            </a:r>
            <a:endParaRPr/>
          </a:p>
        </p:txBody>
      </p:sp>
      <p:sp>
        <p:nvSpPr>
          <p:cNvPr id="426" name="Google Shape;426;p54"/>
          <p:cNvSpPr txBox="1"/>
          <p:nvPr/>
        </p:nvSpPr>
        <p:spPr>
          <a:xfrm>
            <a:off x="805275" y="1272275"/>
            <a:ext cx="61245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Parsing</a:t>
            </a:r>
            <a:endParaRPr b="1" sz="18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The way we interpret this word in the programming context is to mean - converting information which is represented in one form into another form (ideally) that’s easier to work with. </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For our purposes this will mean taking JSON formatted data and stripping away the formatting which is unique to JSON and converting it into the format which comports with python syntax. </a:t>
            </a:r>
            <a:endParaRPr sz="1600">
              <a:latin typeface="Anaheim"/>
              <a:ea typeface="Anaheim"/>
              <a:cs typeface="Anaheim"/>
              <a:sym typeface="Anahei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JSON Structure</a:t>
            </a:r>
            <a:endParaRPr/>
          </a:p>
        </p:txBody>
      </p:sp>
      <p:sp>
        <p:nvSpPr>
          <p:cNvPr id="432" name="Google Shape;432;p55"/>
          <p:cNvSpPr txBox="1"/>
          <p:nvPr/>
        </p:nvSpPr>
        <p:spPr>
          <a:xfrm>
            <a:off x="805275" y="1272275"/>
            <a:ext cx="37668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Structure</a:t>
            </a:r>
            <a:endParaRPr b="1" sz="18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The core idea is that you are organizing data into attribute : value pairs. </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JSON data is contained within curly brackets { }, each element is an attribute followed by a value, and they are separated by a comma. </a:t>
            </a:r>
            <a:endParaRPr sz="1600">
              <a:latin typeface="Anaheim"/>
              <a:ea typeface="Anaheim"/>
              <a:cs typeface="Anaheim"/>
              <a:sym typeface="Anaheim"/>
            </a:endParaRPr>
          </a:p>
          <a:p>
            <a:pPr indent="-330200" lvl="0" marL="457200" rtl="0" algn="l">
              <a:spcBef>
                <a:spcPts val="0"/>
              </a:spcBef>
              <a:spcAft>
                <a:spcPts val="0"/>
              </a:spcAft>
              <a:buSzPts val="1600"/>
              <a:buFont typeface="Anaheim"/>
              <a:buChar char="-"/>
            </a:pPr>
            <a:r>
              <a:rPr lang="en" sz="1600">
                <a:latin typeface="Anaheim"/>
                <a:ea typeface="Anaheim"/>
                <a:cs typeface="Anaheim"/>
                <a:sym typeface="Anaheim"/>
              </a:rPr>
              <a:t>Nesting is very common in JSON as JSON data is organized into nested levels.</a:t>
            </a:r>
            <a:endParaRPr sz="1600">
              <a:latin typeface="Anaheim"/>
              <a:ea typeface="Anaheim"/>
              <a:cs typeface="Anaheim"/>
              <a:sym typeface="Anaheim"/>
            </a:endParaRPr>
          </a:p>
        </p:txBody>
      </p:sp>
      <p:pic>
        <p:nvPicPr>
          <p:cNvPr id="433" name="Google Shape;433;p55"/>
          <p:cNvPicPr preferRelativeResize="0"/>
          <p:nvPr/>
        </p:nvPicPr>
        <p:blipFill>
          <a:blip r:embed="rId3">
            <a:alphaModFix/>
          </a:blip>
          <a:stretch>
            <a:fillRect/>
          </a:stretch>
        </p:blipFill>
        <p:spPr>
          <a:xfrm>
            <a:off x="4572009" y="1285875"/>
            <a:ext cx="4169267" cy="2571750"/>
          </a:xfrm>
          <a:prstGeom prst="rect">
            <a:avLst/>
          </a:prstGeom>
          <a:noFill/>
          <a:ln>
            <a:noFill/>
          </a:ln>
        </p:spPr>
      </p:pic>
      <p:sp>
        <p:nvSpPr>
          <p:cNvPr id="434" name="Google Shape;434;p55"/>
          <p:cNvSpPr/>
          <p:nvPr/>
        </p:nvSpPr>
        <p:spPr>
          <a:xfrm rot="488480">
            <a:off x="6271691" y="2638858"/>
            <a:ext cx="1082510" cy="191216"/>
          </a:xfrm>
          <a:prstGeom prst="leftArrow">
            <a:avLst>
              <a:gd fmla="val 50000" name="adj1"/>
              <a:gd fmla="val 51832"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5"/>
          <p:cNvSpPr txBox="1"/>
          <p:nvPr/>
        </p:nvSpPr>
        <p:spPr>
          <a:xfrm>
            <a:off x="7362250" y="2571750"/>
            <a:ext cx="120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Anaheim"/>
                <a:ea typeface="Anaheim"/>
                <a:cs typeface="Anaheim"/>
                <a:sym typeface="Anaheim"/>
              </a:rPr>
              <a:t>Note the nested properties.</a:t>
            </a:r>
            <a:endParaRPr b="1">
              <a:solidFill>
                <a:srgbClr val="FF0000"/>
              </a:solidFill>
              <a:latin typeface="Anaheim"/>
              <a:ea typeface="Anaheim"/>
              <a:cs typeface="Anaheim"/>
              <a:sym typeface="Anaheim"/>
            </a:endParaRPr>
          </a:p>
        </p:txBody>
      </p:sp>
      <p:sp>
        <p:nvSpPr>
          <p:cNvPr id="436" name="Google Shape;436;p55"/>
          <p:cNvSpPr txBox="1"/>
          <p:nvPr/>
        </p:nvSpPr>
        <p:spPr>
          <a:xfrm>
            <a:off x="805275" y="4205000"/>
            <a:ext cx="64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 Sound familiar? This should look and feel very similar to Python dictionaries!</a:t>
            </a:r>
            <a:endParaRPr>
              <a:latin typeface="Anaheim"/>
              <a:ea typeface="Anaheim"/>
              <a:cs typeface="Anaheim"/>
              <a:sym typeface="Anahei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6"/>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JSON Example (VT)</a:t>
            </a:r>
            <a:endParaRPr/>
          </a:p>
        </p:txBody>
      </p:sp>
      <p:pic>
        <p:nvPicPr>
          <p:cNvPr id="442" name="Google Shape;442;p56"/>
          <p:cNvPicPr preferRelativeResize="0"/>
          <p:nvPr/>
        </p:nvPicPr>
        <p:blipFill>
          <a:blip r:embed="rId3">
            <a:alphaModFix/>
          </a:blip>
          <a:stretch>
            <a:fillRect/>
          </a:stretch>
        </p:blipFill>
        <p:spPr>
          <a:xfrm>
            <a:off x="3801250" y="1090875"/>
            <a:ext cx="5342740" cy="3900200"/>
          </a:xfrm>
          <a:prstGeom prst="rect">
            <a:avLst/>
          </a:prstGeom>
          <a:noFill/>
          <a:ln>
            <a:noFill/>
          </a:ln>
        </p:spPr>
      </p:pic>
      <p:pic>
        <p:nvPicPr>
          <p:cNvPr id="443" name="Google Shape;443;p56"/>
          <p:cNvPicPr preferRelativeResize="0"/>
          <p:nvPr/>
        </p:nvPicPr>
        <p:blipFill>
          <a:blip r:embed="rId4">
            <a:alphaModFix/>
          </a:blip>
          <a:stretch>
            <a:fillRect/>
          </a:stretch>
        </p:blipFill>
        <p:spPr>
          <a:xfrm>
            <a:off x="-6" y="1090875"/>
            <a:ext cx="3805901" cy="1900850"/>
          </a:xfrm>
          <a:prstGeom prst="rect">
            <a:avLst/>
          </a:prstGeom>
          <a:noFill/>
          <a:ln>
            <a:noFill/>
          </a:ln>
        </p:spPr>
      </p:pic>
      <p:sp>
        <p:nvSpPr>
          <p:cNvPr id="444" name="Google Shape;444;p56"/>
          <p:cNvSpPr txBox="1"/>
          <p:nvPr/>
        </p:nvSpPr>
        <p:spPr>
          <a:xfrm>
            <a:off x="287675" y="3095300"/>
            <a:ext cx="3429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import json</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 to change json string to dict</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json.loads(json_str_obj)</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 to convert dict to json str</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json.dumps(dictionary_obj)</a:t>
            </a:r>
            <a:endParaRPr>
              <a:latin typeface="Anaheim"/>
              <a:ea typeface="Anaheim"/>
              <a:cs typeface="Anaheim"/>
              <a:sym typeface="Anahei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DictionarY Partners &amp; lookalikes</a:t>
            </a:r>
            <a:endParaRPr/>
          </a:p>
        </p:txBody>
      </p:sp>
      <p:sp>
        <p:nvSpPr>
          <p:cNvPr id="450" name="Google Shape;450;p57"/>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Tuples and Sets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What’s a compatible object?</a:t>
            </a:r>
            <a:endParaRPr/>
          </a:p>
          <a:p>
            <a:pPr indent="0" lvl="0" marL="0" rtl="0" algn="r">
              <a:spcBef>
                <a:spcPts val="0"/>
              </a:spcBef>
              <a:spcAft>
                <a:spcPts val="0"/>
              </a:spcAft>
              <a:buNone/>
            </a:pPr>
            <a:r>
              <a:rPr lang="en"/>
              <a:t>New Data Type: tuples</a:t>
            </a:r>
            <a:endParaRPr/>
          </a:p>
        </p:txBody>
      </p:sp>
      <p:sp>
        <p:nvSpPr>
          <p:cNvPr id="456" name="Google Shape;456;p58"/>
          <p:cNvSpPr txBox="1"/>
          <p:nvPr/>
        </p:nvSpPr>
        <p:spPr>
          <a:xfrm>
            <a:off x="567650" y="1196700"/>
            <a:ext cx="54543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Anaheim"/>
                <a:ea typeface="Anaheim"/>
                <a:cs typeface="Anaheim"/>
                <a:sym typeface="Anaheim"/>
              </a:rPr>
              <a:t>Tuples</a:t>
            </a:r>
            <a:r>
              <a:rPr lang="en">
                <a:latin typeface="Anaheim"/>
                <a:ea typeface="Anaheim"/>
                <a:cs typeface="Anaheim"/>
                <a:sym typeface="Anaheim"/>
              </a:rPr>
              <a:t> are ordered, like lists, but they are distinctive in that </a:t>
            </a:r>
            <a:r>
              <a:rPr i="1" lang="en">
                <a:latin typeface="Anaheim"/>
                <a:ea typeface="Anaheim"/>
                <a:cs typeface="Anaheim"/>
                <a:sym typeface="Anaheim"/>
              </a:rPr>
              <a:t>the contents of a tuple can never be changed after they are assigned. </a:t>
            </a:r>
            <a:r>
              <a:rPr lang="en">
                <a:latin typeface="Anaheim"/>
                <a:ea typeface="Anaheim"/>
                <a:cs typeface="Anaheim"/>
                <a:sym typeface="Anaheim"/>
              </a:rPr>
              <a:t>While it is common for tuples to come in pairs, they can be of any length or even empty. They are iterable. They are commonly used to create dictionaries or when scraping dictionary contents to a new structure because they can forcibly pair keys and values.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The property tuples have of being unchangeable is called </a:t>
            </a:r>
            <a:r>
              <a:rPr b="1" lang="en">
                <a:latin typeface="Anaheim"/>
                <a:ea typeface="Anaheim"/>
                <a:cs typeface="Anaheim"/>
                <a:sym typeface="Anaheim"/>
              </a:rPr>
              <a:t>immutability</a:t>
            </a:r>
            <a:r>
              <a:rPr lang="en">
                <a:latin typeface="Anaheim"/>
                <a:ea typeface="Anaheim"/>
                <a:cs typeface="Anaheim"/>
                <a:sym typeface="Anaheim"/>
              </a:rPr>
              <a:t>.</a:t>
            </a:r>
            <a:r>
              <a:rPr b="1" lang="en">
                <a:latin typeface="Anaheim"/>
                <a:ea typeface="Anaheim"/>
                <a:cs typeface="Anaheim"/>
                <a:sym typeface="Anaheim"/>
              </a:rPr>
              <a:t> </a:t>
            </a:r>
            <a:r>
              <a:rPr lang="en">
                <a:latin typeface="Anaheim"/>
                <a:ea typeface="Anaheim"/>
                <a:cs typeface="Anaheim"/>
                <a:sym typeface="Anaheim"/>
              </a:rPr>
              <a:t>Most of the data types we’ve learned about so far (integers, floats, strings, bools) are all </a:t>
            </a:r>
            <a:r>
              <a:rPr b="1" lang="en">
                <a:latin typeface="Anaheim"/>
                <a:ea typeface="Anaheim"/>
                <a:cs typeface="Anaheim"/>
                <a:sym typeface="Anaheim"/>
              </a:rPr>
              <a:t>immutable </a:t>
            </a:r>
            <a:r>
              <a:rPr lang="en">
                <a:latin typeface="Anaheim"/>
                <a:ea typeface="Anaheim"/>
                <a:cs typeface="Anaheim"/>
                <a:sym typeface="Anaheim"/>
              </a:rPr>
              <a:t>data types. The collections we’ve learned about so far - lists and dictionaries - are </a:t>
            </a:r>
            <a:r>
              <a:rPr b="1" lang="en">
                <a:latin typeface="Anaheim"/>
                <a:ea typeface="Anaheim"/>
                <a:cs typeface="Anaheim"/>
                <a:sym typeface="Anaheim"/>
              </a:rPr>
              <a:t>mutable. </a:t>
            </a:r>
            <a:r>
              <a:rPr lang="en">
                <a:latin typeface="Anaheim"/>
                <a:ea typeface="Anaheim"/>
                <a:cs typeface="Anaheim"/>
                <a:sym typeface="Anaheim"/>
              </a:rPr>
              <a:t>Tuples are a collection like lists or dictionaries but they are immutable.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Tuples are </a:t>
            </a:r>
            <a:r>
              <a:rPr lang="en">
                <a:latin typeface="Anaheim"/>
                <a:ea typeface="Anaheim"/>
                <a:cs typeface="Anaheim"/>
                <a:sym typeface="Anaheim"/>
              </a:rPr>
              <a:t>declared</a:t>
            </a:r>
            <a:r>
              <a:rPr lang="en">
                <a:latin typeface="Anaheim"/>
                <a:ea typeface="Anaheim"/>
                <a:cs typeface="Anaheim"/>
                <a:sym typeface="Anaheim"/>
              </a:rPr>
              <a:t> using a list of comma separated values with no square brackets around them. By convention, it is common to see parentheses used instead but this is not required.</a:t>
            </a:r>
            <a:endParaRPr>
              <a:latin typeface="Anaheim"/>
              <a:ea typeface="Anaheim"/>
              <a:cs typeface="Anaheim"/>
              <a:sym typeface="Anaheim"/>
            </a:endParaRPr>
          </a:p>
        </p:txBody>
      </p:sp>
      <p:sp>
        <p:nvSpPr>
          <p:cNvPr id="457" name="Google Shape;457;p58"/>
          <p:cNvSpPr txBox="1"/>
          <p:nvPr/>
        </p:nvSpPr>
        <p:spPr>
          <a:xfrm>
            <a:off x="6305700" y="1327550"/>
            <a:ext cx="2186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x</a:t>
            </a:r>
            <a:r>
              <a:rPr lang="en">
                <a:latin typeface="Courier New"/>
                <a:ea typeface="Courier New"/>
                <a:cs typeface="Courier New"/>
                <a:sym typeface="Courier New"/>
              </a:rPr>
              <a:t> = 1, 2</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x</a:t>
            </a:r>
            <a:r>
              <a:rPr lang="en">
                <a:latin typeface="Courier New"/>
                <a:ea typeface="Courier New"/>
                <a:cs typeface="Courier New"/>
                <a:sym typeface="Courier New"/>
              </a:rPr>
              <a:t> = ‘a’, ‘b’, ‘c’</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x</a:t>
            </a:r>
            <a:r>
              <a:rPr lang="en">
                <a:latin typeface="Courier New"/>
                <a:ea typeface="Courier New"/>
                <a:cs typeface="Courier New"/>
                <a:sym typeface="Courier New"/>
              </a:rPr>
              <a:t> = (1, 2)</a:t>
            </a:r>
            <a:endParaRPr>
              <a:latin typeface="Courier New"/>
              <a:ea typeface="Courier New"/>
              <a:cs typeface="Courier New"/>
              <a:sym typeface="Courier New"/>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i="1" lang="en">
                <a:latin typeface="Anaheim"/>
                <a:ea typeface="Anaheim"/>
                <a:cs typeface="Anaheim"/>
                <a:sym typeface="Anaheim"/>
              </a:rPr>
              <a:t>Note: don’t confuse a tuple with multiple variable assignment in the same statement.</a:t>
            </a:r>
            <a:endParaRPr i="1">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Courier New"/>
                <a:ea typeface="Courier New"/>
                <a:cs typeface="Courier New"/>
                <a:sym typeface="Courier New"/>
              </a:rPr>
              <a:t>x, y = 1, 2 </a:t>
            </a:r>
            <a:endParaRPr>
              <a:latin typeface="Courier New"/>
              <a:ea typeface="Courier New"/>
              <a:cs typeface="Courier New"/>
              <a:sym typeface="Courier New"/>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i="1" lang="en">
                <a:latin typeface="Anaheim"/>
                <a:ea typeface="Anaheim"/>
                <a:cs typeface="Anaheim"/>
                <a:sym typeface="Anaheim"/>
              </a:rPr>
              <a:t>This is two variables and not a tuple.</a:t>
            </a:r>
            <a:endParaRPr i="1">
              <a:latin typeface="Anaheim"/>
              <a:ea typeface="Anaheim"/>
              <a:cs typeface="Anaheim"/>
              <a:sym typeface="Anahei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t>Potential Source of Confusion</a:t>
            </a:r>
            <a:endParaRPr/>
          </a:p>
          <a:p>
            <a:pPr indent="0" lvl="0" marL="0" rtl="0" algn="r">
              <a:spcBef>
                <a:spcPts val="0"/>
              </a:spcBef>
              <a:spcAft>
                <a:spcPts val="0"/>
              </a:spcAft>
              <a:buNone/>
            </a:pPr>
            <a:r>
              <a:rPr lang="en"/>
              <a:t>New Data Type: Sets</a:t>
            </a:r>
            <a:endParaRPr/>
          </a:p>
        </p:txBody>
      </p:sp>
      <p:sp>
        <p:nvSpPr>
          <p:cNvPr id="463" name="Google Shape;463;p59"/>
          <p:cNvSpPr txBox="1"/>
          <p:nvPr/>
        </p:nvSpPr>
        <p:spPr>
          <a:xfrm>
            <a:off x="210125" y="1430300"/>
            <a:ext cx="5834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Sets are collections, like lists or tuples, but sets can only contain one of each value. They are mutable and unordered (so you cannot slice them). Sets are declared as a </a:t>
            </a:r>
            <a:r>
              <a:rPr lang="en">
                <a:latin typeface="Anaheim"/>
                <a:ea typeface="Anaheim"/>
                <a:cs typeface="Anaheim"/>
                <a:sym typeface="Anaheim"/>
              </a:rPr>
              <a:t>sequence</a:t>
            </a:r>
            <a:r>
              <a:rPr lang="en">
                <a:latin typeface="Anaheim"/>
                <a:ea typeface="Anaheim"/>
                <a:cs typeface="Anaheim"/>
                <a:sym typeface="Anaheim"/>
              </a:rPr>
              <a:t> of values between curly braces (or by </a:t>
            </a:r>
            <a:r>
              <a:rPr lang="en">
                <a:latin typeface="Anaheim"/>
                <a:ea typeface="Anaheim"/>
                <a:cs typeface="Anaheim"/>
                <a:sym typeface="Anaheim"/>
              </a:rPr>
              <a:t>explicitly</a:t>
            </a:r>
            <a:r>
              <a:rPr lang="en">
                <a:latin typeface="Anaheim"/>
                <a:ea typeface="Anaheim"/>
                <a:cs typeface="Anaheim"/>
                <a:sym typeface="Anaheim"/>
              </a:rPr>
              <a:t> declaring them with the set() keyword around a comma-separated tuple). Rather than being often used with dictionaries, they are often easily </a:t>
            </a:r>
            <a:r>
              <a:rPr i="1" lang="en">
                <a:latin typeface="Anaheim"/>
                <a:ea typeface="Anaheim"/>
                <a:cs typeface="Anaheim"/>
                <a:sym typeface="Anaheim"/>
              </a:rPr>
              <a:t>confused for them</a:t>
            </a:r>
            <a:r>
              <a:rPr lang="en">
                <a:latin typeface="Anaheim"/>
                <a:ea typeface="Anaheim"/>
                <a:cs typeface="Anaheim"/>
                <a:sym typeface="Anaheim"/>
              </a:rPr>
              <a:t> because they also use curly braces.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Courier New"/>
                <a:ea typeface="Courier New"/>
                <a:cs typeface="Courier New"/>
                <a:sym typeface="Courier New"/>
              </a:rPr>
              <a:t>x</a:t>
            </a:r>
            <a:r>
              <a:rPr lang="en">
                <a:latin typeface="Courier New"/>
                <a:ea typeface="Courier New"/>
                <a:cs typeface="Courier New"/>
                <a:sym typeface="Courier New"/>
              </a:rPr>
              <a:t> = {1, 2, 3} </a:t>
            </a:r>
            <a:r>
              <a:rPr lang="en">
                <a:solidFill>
                  <a:schemeClr val="accent2"/>
                </a:solidFill>
                <a:latin typeface="Courier New"/>
                <a:ea typeface="Courier New"/>
                <a:cs typeface="Courier New"/>
                <a:sym typeface="Courier New"/>
              </a:rPr>
              <a:t># set, not a dictionary - no k, v pair</a:t>
            </a:r>
            <a:endParaRPr>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x</a:t>
            </a:r>
            <a:r>
              <a:rPr lang="en">
                <a:latin typeface="Courier New"/>
                <a:ea typeface="Courier New"/>
                <a:cs typeface="Courier New"/>
                <a:sym typeface="Courier New"/>
              </a:rPr>
              <a:t> = set(1, 2, 3) </a:t>
            </a:r>
            <a:r>
              <a:rPr lang="en">
                <a:solidFill>
                  <a:schemeClr val="accent2"/>
                </a:solidFill>
                <a:latin typeface="Courier New"/>
                <a:ea typeface="Courier New"/>
                <a:cs typeface="Courier New"/>
                <a:sym typeface="Courier New"/>
              </a:rPr>
              <a:t># set conversion from tuple</a:t>
            </a:r>
            <a:endParaRPr>
              <a:solidFill>
                <a:schemeClr val="accen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Sets are valuable for de-duplicating values (since they can only contain one of each value) and they have various methods for logic that are very helpful for solving problems.</a:t>
            </a:r>
            <a:endParaRPr>
              <a:latin typeface="Courier New"/>
              <a:ea typeface="Courier New"/>
              <a:cs typeface="Courier New"/>
              <a:sym typeface="Courier New"/>
            </a:endParaRPr>
          </a:p>
        </p:txBody>
      </p:sp>
      <p:sp>
        <p:nvSpPr>
          <p:cNvPr id="464" name="Google Shape;464;p59"/>
          <p:cNvSpPr txBox="1"/>
          <p:nvPr/>
        </p:nvSpPr>
        <p:spPr>
          <a:xfrm>
            <a:off x="6092300" y="1294775"/>
            <a:ext cx="2541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Some of the most valuable set </a:t>
            </a:r>
            <a:r>
              <a:rPr b="1" lang="en">
                <a:latin typeface="Anaheim"/>
                <a:ea typeface="Anaheim"/>
                <a:cs typeface="Anaheim"/>
                <a:sym typeface="Anaheim"/>
              </a:rPr>
              <a:t>comparison</a:t>
            </a:r>
            <a:r>
              <a:rPr b="1" lang="en">
                <a:latin typeface="Anaheim"/>
                <a:ea typeface="Anaheim"/>
                <a:cs typeface="Anaheim"/>
                <a:sym typeface="Anaheim"/>
              </a:rPr>
              <a:t> methods:</a:t>
            </a:r>
            <a:endParaRPr b="1">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set.union()</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set.difference()</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set.intersection()</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set.isdisjoint()</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set.issubset()</a:t>
            </a:r>
            <a:endParaRPr>
              <a:solidFill>
                <a:schemeClr val="accent2"/>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b="1" lang="en">
                <a:latin typeface="Anaheim"/>
                <a:ea typeface="Anaheim"/>
                <a:cs typeface="Anaheim"/>
                <a:sym typeface="Anaheim"/>
              </a:rPr>
              <a:t>Other set methods to know </a:t>
            </a:r>
            <a:r>
              <a:rPr lang="en">
                <a:latin typeface="Anaheim"/>
                <a:ea typeface="Anaheim"/>
                <a:cs typeface="Anaheim"/>
                <a:sym typeface="Anaheim"/>
              </a:rPr>
              <a:t>(these work like other similar methods for other data types we have covered previously):</a:t>
            </a:r>
            <a:endParaRPr>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set.clear()</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set.pop()</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set.update()</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set.add()</a:t>
            </a:r>
            <a:endParaRPr>
              <a:solidFill>
                <a:schemeClr val="accent2"/>
              </a:solidFill>
              <a:latin typeface="Anaheim"/>
              <a:ea typeface="Anaheim"/>
              <a:cs typeface="Anaheim"/>
              <a:sym typeface="Anahei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0"/>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t>Potential Source of Confusion</a:t>
            </a:r>
            <a:endParaRPr/>
          </a:p>
          <a:p>
            <a:pPr indent="0" lvl="0" marL="0" rtl="0" algn="r">
              <a:spcBef>
                <a:spcPts val="0"/>
              </a:spcBef>
              <a:spcAft>
                <a:spcPts val="0"/>
              </a:spcAft>
              <a:buNone/>
            </a:pPr>
            <a:r>
              <a:rPr lang="en"/>
              <a:t>New Data Type: Sets</a:t>
            </a:r>
            <a:endParaRPr/>
          </a:p>
        </p:txBody>
      </p:sp>
      <p:sp>
        <p:nvSpPr>
          <p:cNvPr id="470" name="Google Shape;470;p60"/>
          <p:cNvSpPr txBox="1"/>
          <p:nvPr/>
        </p:nvSpPr>
        <p:spPr>
          <a:xfrm>
            <a:off x="210125" y="1430300"/>
            <a:ext cx="58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471" name="Google Shape;471;p60"/>
          <p:cNvSpPr txBox="1"/>
          <p:nvPr/>
        </p:nvSpPr>
        <p:spPr>
          <a:xfrm>
            <a:off x="6092300" y="1294775"/>
            <a:ext cx="2541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Some of the most valuable set comparison methods:</a:t>
            </a:r>
            <a:endParaRPr b="1">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set.union()</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set.difference()</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set.intersection()</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set.isdisjoint()</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set.issubset()</a:t>
            </a:r>
            <a:endParaRPr>
              <a:solidFill>
                <a:schemeClr val="accent2"/>
              </a:solidFill>
              <a:latin typeface="Anaheim"/>
              <a:ea typeface="Anaheim"/>
              <a:cs typeface="Anaheim"/>
              <a:sym typeface="Anaheim"/>
            </a:endParaRPr>
          </a:p>
        </p:txBody>
      </p:sp>
      <p:pic>
        <p:nvPicPr>
          <p:cNvPr id="472" name="Google Shape;472;p60"/>
          <p:cNvPicPr preferRelativeResize="0"/>
          <p:nvPr/>
        </p:nvPicPr>
        <p:blipFill>
          <a:blip r:embed="rId3">
            <a:alphaModFix/>
          </a:blip>
          <a:stretch>
            <a:fillRect/>
          </a:stretch>
        </p:blipFill>
        <p:spPr>
          <a:xfrm>
            <a:off x="671138" y="1007550"/>
            <a:ext cx="2414659" cy="2027325"/>
          </a:xfrm>
          <a:prstGeom prst="rect">
            <a:avLst/>
          </a:prstGeom>
          <a:noFill/>
          <a:ln>
            <a:noFill/>
          </a:ln>
        </p:spPr>
      </p:pic>
      <p:pic>
        <p:nvPicPr>
          <p:cNvPr id="473" name="Google Shape;473;p60"/>
          <p:cNvPicPr preferRelativeResize="0"/>
          <p:nvPr/>
        </p:nvPicPr>
        <p:blipFill>
          <a:blip r:embed="rId4">
            <a:alphaModFix/>
          </a:blip>
          <a:stretch>
            <a:fillRect/>
          </a:stretch>
        </p:blipFill>
        <p:spPr>
          <a:xfrm>
            <a:off x="3169147" y="1007550"/>
            <a:ext cx="2414659" cy="2027325"/>
          </a:xfrm>
          <a:prstGeom prst="rect">
            <a:avLst/>
          </a:prstGeom>
          <a:noFill/>
          <a:ln>
            <a:noFill/>
          </a:ln>
        </p:spPr>
      </p:pic>
      <p:pic>
        <p:nvPicPr>
          <p:cNvPr id="474" name="Google Shape;474;p60"/>
          <p:cNvPicPr preferRelativeResize="0"/>
          <p:nvPr/>
        </p:nvPicPr>
        <p:blipFill>
          <a:blip r:embed="rId5">
            <a:alphaModFix/>
          </a:blip>
          <a:stretch>
            <a:fillRect/>
          </a:stretch>
        </p:blipFill>
        <p:spPr>
          <a:xfrm>
            <a:off x="786375" y="3034875"/>
            <a:ext cx="2204319" cy="1850725"/>
          </a:xfrm>
          <a:prstGeom prst="rect">
            <a:avLst/>
          </a:prstGeom>
          <a:noFill/>
          <a:ln>
            <a:noFill/>
          </a:ln>
        </p:spPr>
      </p:pic>
      <p:pic>
        <p:nvPicPr>
          <p:cNvPr id="475" name="Google Shape;475;p60"/>
          <p:cNvPicPr preferRelativeResize="0"/>
          <p:nvPr/>
        </p:nvPicPr>
        <p:blipFill>
          <a:blip r:embed="rId6">
            <a:alphaModFix/>
          </a:blip>
          <a:stretch>
            <a:fillRect/>
          </a:stretch>
        </p:blipFill>
        <p:spPr>
          <a:xfrm>
            <a:off x="3490168" y="3088375"/>
            <a:ext cx="1772610" cy="1850725"/>
          </a:xfrm>
          <a:prstGeom prst="rect">
            <a:avLst/>
          </a:prstGeom>
          <a:noFill/>
          <a:ln>
            <a:noFill/>
          </a:ln>
        </p:spPr>
      </p:pic>
      <p:sp>
        <p:nvSpPr>
          <p:cNvPr id="476" name="Google Shape;476;p60"/>
          <p:cNvSpPr txBox="1"/>
          <p:nvPr/>
        </p:nvSpPr>
        <p:spPr>
          <a:xfrm>
            <a:off x="6092295" y="3115500"/>
            <a:ext cx="279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Go read about set theory and implementation in Python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1"/>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t>Potential Source of Confusion</a:t>
            </a:r>
            <a:endParaRPr/>
          </a:p>
          <a:p>
            <a:pPr indent="0" lvl="0" marL="0" rtl="0" algn="r">
              <a:spcBef>
                <a:spcPts val="0"/>
              </a:spcBef>
              <a:spcAft>
                <a:spcPts val="0"/>
              </a:spcAft>
              <a:buNone/>
            </a:pPr>
            <a:r>
              <a:rPr lang="en"/>
              <a:t>New Data Type: Sets</a:t>
            </a:r>
            <a:endParaRPr/>
          </a:p>
        </p:txBody>
      </p:sp>
      <p:sp>
        <p:nvSpPr>
          <p:cNvPr id="482" name="Google Shape;482;p61"/>
          <p:cNvSpPr txBox="1"/>
          <p:nvPr/>
        </p:nvSpPr>
        <p:spPr>
          <a:xfrm>
            <a:off x="210125" y="1430300"/>
            <a:ext cx="58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483" name="Google Shape;483;p61"/>
          <p:cNvSpPr txBox="1"/>
          <p:nvPr/>
        </p:nvSpPr>
        <p:spPr>
          <a:xfrm>
            <a:off x="6092300" y="1294775"/>
            <a:ext cx="2541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Some of the most valuable set comparison methods:</a:t>
            </a:r>
            <a:endParaRPr b="1">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set.union()</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set.difference()</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set.intersection()</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set.isdisjoint()</a:t>
            </a:r>
            <a:endParaRPr>
              <a:solidFill>
                <a:schemeClr val="accent2"/>
              </a:solidFill>
              <a:latin typeface="Anaheim"/>
              <a:ea typeface="Anaheim"/>
              <a:cs typeface="Anaheim"/>
              <a:sym typeface="Anaheim"/>
            </a:endParaRPr>
          </a:p>
          <a:p>
            <a:pPr indent="0" lvl="0" marL="0" rtl="0" algn="l">
              <a:spcBef>
                <a:spcPts val="0"/>
              </a:spcBef>
              <a:spcAft>
                <a:spcPts val="0"/>
              </a:spcAft>
              <a:buNone/>
            </a:pPr>
            <a:r>
              <a:rPr lang="en">
                <a:solidFill>
                  <a:schemeClr val="accent2"/>
                </a:solidFill>
                <a:latin typeface="Anaheim"/>
                <a:ea typeface="Anaheim"/>
                <a:cs typeface="Anaheim"/>
                <a:sym typeface="Anaheim"/>
              </a:rPr>
              <a:t>set.issubset()</a:t>
            </a:r>
            <a:endParaRPr>
              <a:solidFill>
                <a:schemeClr val="accent2"/>
              </a:solidFill>
              <a:latin typeface="Anaheim"/>
              <a:ea typeface="Anaheim"/>
              <a:cs typeface="Anaheim"/>
              <a:sym typeface="Anaheim"/>
            </a:endParaRPr>
          </a:p>
        </p:txBody>
      </p:sp>
      <p:pic>
        <p:nvPicPr>
          <p:cNvPr id="484" name="Google Shape;484;p61"/>
          <p:cNvPicPr preferRelativeResize="0"/>
          <p:nvPr/>
        </p:nvPicPr>
        <p:blipFill>
          <a:blip r:embed="rId3">
            <a:alphaModFix/>
          </a:blip>
          <a:stretch>
            <a:fillRect/>
          </a:stretch>
        </p:blipFill>
        <p:spPr>
          <a:xfrm>
            <a:off x="819725" y="1154425"/>
            <a:ext cx="4360924" cy="3008200"/>
          </a:xfrm>
          <a:prstGeom prst="rect">
            <a:avLst/>
          </a:prstGeom>
          <a:noFill/>
          <a:ln>
            <a:noFill/>
          </a:ln>
        </p:spPr>
      </p:pic>
      <p:sp>
        <p:nvSpPr>
          <p:cNvPr id="485" name="Google Shape;485;p61"/>
          <p:cNvSpPr txBox="1"/>
          <p:nvPr/>
        </p:nvSpPr>
        <p:spPr>
          <a:xfrm>
            <a:off x="6092295" y="3115500"/>
            <a:ext cx="279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Go read about set theory and implementation in Python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2"/>
          <p:cNvSpPr txBox="1"/>
          <p:nvPr>
            <p:ph type="ctrTitle"/>
          </p:nvPr>
        </p:nvSpPr>
        <p:spPr>
          <a:xfrm>
            <a:off x="2000475" y="2387500"/>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Dedupe</a:t>
            </a:r>
            <a:endParaRPr/>
          </a:p>
        </p:txBody>
      </p:sp>
      <p:sp>
        <p:nvSpPr>
          <p:cNvPr id="491" name="Google Shape;491;p62"/>
          <p:cNvSpPr txBox="1"/>
          <p:nvPr>
            <p:ph idx="2" type="ctrTitle"/>
          </p:nvPr>
        </p:nvSpPr>
        <p:spPr>
          <a:xfrm>
            <a:off x="4020075" y="2387500"/>
            <a:ext cx="3758400" cy="143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Relationships between Sets of Objects</a:t>
            </a:r>
            <a:endParaRPr/>
          </a:p>
        </p:txBody>
      </p:sp>
      <p:sp>
        <p:nvSpPr>
          <p:cNvPr id="492" name="Google Shape;492;p62"/>
          <p:cNvSpPr txBox="1"/>
          <p:nvPr>
            <p:ph idx="6"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When do I use sets?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aphicFrame>
        <p:nvGraphicFramePr>
          <p:cNvPr id="497" name="Google Shape;497;p63"/>
          <p:cNvGraphicFramePr/>
          <p:nvPr/>
        </p:nvGraphicFramePr>
        <p:xfrm>
          <a:off x="166450" y="675775"/>
          <a:ext cx="3000000" cy="3000000"/>
        </p:xfrm>
        <a:graphic>
          <a:graphicData uri="http://schemas.openxmlformats.org/drawingml/2006/table">
            <a:tbl>
              <a:tblPr>
                <a:noFill/>
                <a:tableStyleId>{D2BD8A1D-A5B3-489E-90AE-03E4B96E8DE9}</a:tableStyleId>
              </a:tblPr>
              <a:tblGrid>
                <a:gridCol w="2896925"/>
                <a:gridCol w="1635625"/>
                <a:gridCol w="4321375"/>
              </a:tblGrid>
              <a:tr h="110325">
                <a:tc>
                  <a:txBody>
                    <a:bodyPr/>
                    <a:lstStyle/>
                    <a:p>
                      <a:pPr indent="0" lvl="0" marL="0" rtl="0" algn="l">
                        <a:spcBef>
                          <a:spcPts val="0"/>
                        </a:spcBef>
                        <a:spcAft>
                          <a:spcPts val="0"/>
                        </a:spcAft>
                        <a:buNone/>
                      </a:pPr>
                      <a:r>
                        <a:rPr lang="en" sz="700"/>
                        <a:t>Type</a:t>
                      </a:r>
                      <a:endParaRPr sz="700"/>
                    </a:p>
                  </a:txBody>
                  <a:tcPr marT="91425" marB="91425" marR="91425" marL="91425">
                    <a:solidFill>
                      <a:srgbClr val="C1E5F8"/>
                    </a:solidFill>
                  </a:tcPr>
                </a:tc>
                <a:tc>
                  <a:txBody>
                    <a:bodyPr/>
                    <a:lstStyle/>
                    <a:p>
                      <a:pPr indent="0" lvl="0" marL="0" rtl="0" algn="l">
                        <a:spcBef>
                          <a:spcPts val="0"/>
                        </a:spcBef>
                        <a:spcAft>
                          <a:spcPts val="0"/>
                        </a:spcAft>
                        <a:buNone/>
                      </a:pPr>
                      <a:r>
                        <a:rPr lang="en" sz="700"/>
                        <a:t>Examples</a:t>
                      </a:r>
                      <a:endParaRPr sz="700"/>
                    </a:p>
                  </a:txBody>
                  <a:tcPr marT="91425" marB="91425" marR="91425" marL="91425">
                    <a:solidFill>
                      <a:srgbClr val="C1E5F8"/>
                    </a:solidFill>
                  </a:tcPr>
                </a:tc>
                <a:tc>
                  <a:txBody>
                    <a:bodyPr/>
                    <a:lstStyle/>
                    <a:p>
                      <a:pPr indent="0" lvl="0" marL="0" rtl="0" algn="l">
                        <a:spcBef>
                          <a:spcPts val="0"/>
                        </a:spcBef>
                        <a:spcAft>
                          <a:spcPts val="0"/>
                        </a:spcAft>
                        <a:buNone/>
                      </a:pPr>
                      <a:r>
                        <a:rPr lang="en" sz="700"/>
                        <a:t>Properties / Description</a:t>
                      </a:r>
                      <a:endParaRPr sz="700"/>
                    </a:p>
                  </a:txBody>
                  <a:tcPr marT="91425" marB="91425" marR="91425" marL="91425">
                    <a:solidFill>
                      <a:srgbClr val="C1E5F8"/>
                    </a:solidFill>
                  </a:tcPr>
                </a:tc>
              </a:tr>
              <a:tr h="100000">
                <a:tc>
                  <a:txBody>
                    <a:bodyPr/>
                    <a:lstStyle/>
                    <a:p>
                      <a:pPr indent="0" lvl="0" marL="0" rtl="0" algn="l">
                        <a:spcBef>
                          <a:spcPts val="0"/>
                        </a:spcBef>
                        <a:spcAft>
                          <a:spcPts val="0"/>
                        </a:spcAft>
                        <a:buNone/>
                      </a:pPr>
                      <a:r>
                        <a:rPr b="1" lang="en" sz="700"/>
                        <a:t>Name: </a:t>
                      </a:r>
                      <a:r>
                        <a:rPr lang="en" sz="700"/>
                        <a:t>Integer (“int”)</a:t>
                      </a:r>
                      <a:endParaRPr sz="700"/>
                    </a:p>
                    <a:p>
                      <a:pPr indent="0" lvl="0" marL="0" rtl="0" algn="l">
                        <a:spcBef>
                          <a:spcPts val="0"/>
                        </a:spcBef>
                        <a:spcAft>
                          <a:spcPts val="0"/>
                        </a:spcAft>
                        <a:buNone/>
                      </a:pPr>
                      <a:r>
                        <a:rPr b="1" lang="en" sz="700"/>
                        <a:t>Code to convert:</a:t>
                      </a:r>
                      <a:r>
                        <a:rPr lang="en" sz="700"/>
                        <a:t> int(x)</a:t>
                      </a:r>
                      <a:endParaRPr sz="700"/>
                    </a:p>
                    <a:p>
                      <a:pPr indent="0" lvl="0" marL="0" rtl="0" algn="l">
                        <a:spcBef>
                          <a:spcPts val="0"/>
                        </a:spcBef>
                        <a:spcAft>
                          <a:spcPts val="0"/>
                        </a:spcAft>
                        <a:buNone/>
                      </a:pPr>
                      <a:r>
                        <a:rPr b="1" lang="en" sz="700"/>
                        <a:t>Mutable</a:t>
                      </a:r>
                      <a:r>
                        <a:rPr lang="en" sz="700"/>
                        <a:t>: no</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-1</a:t>
                      </a:r>
                      <a:endParaRPr sz="700"/>
                    </a:p>
                    <a:p>
                      <a:pPr indent="0" lvl="0" marL="0" rtl="0" algn="l">
                        <a:spcBef>
                          <a:spcPts val="0"/>
                        </a:spcBef>
                        <a:spcAft>
                          <a:spcPts val="0"/>
                        </a:spcAft>
                        <a:buNone/>
                      </a:pPr>
                      <a:r>
                        <a:rPr lang="en" sz="700"/>
                        <a:t>0</a:t>
                      </a:r>
                      <a:endParaRPr sz="700"/>
                    </a:p>
                    <a:p>
                      <a:pPr indent="0" lvl="0" marL="0" rtl="0" algn="l">
                        <a:spcBef>
                          <a:spcPts val="0"/>
                        </a:spcBef>
                        <a:spcAft>
                          <a:spcPts val="0"/>
                        </a:spcAft>
                        <a:buNone/>
                      </a:pPr>
                      <a:r>
                        <a:rPr lang="en" sz="700"/>
                        <a:t>1</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Integer whole numbers that you can use in mathematical operations</a:t>
                      </a:r>
                      <a:endParaRPr sz="700"/>
                    </a:p>
                  </a:txBody>
                  <a:tcPr marT="91425" marB="91425" marR="91425" marL="91425">
                    <a:solidFill>
                      <a:srgbClr val="FFFFFF"/>
                    </a:solidFill>
                  </a:tcPr>
                </a:tc>
              </a:tr>
              <a:tr h="100000">
                <a:tc>
                  <a:txBody>
                    <a:bodyPr/>
                    <a:lstStyle/>
                    <a:p>
                      <a:pPr indent="0" lvl="0" marL="0" rtl="0" algn="l">
                        <a:spcBef>
                          <a:spcPts val="0"/>
                        </a:spcBef>
                        <a:spcAft>
                          <a:spcPts val="0"/>
                        </a:spcAft>
                        <a:buNone/>
                      </a:pPr>
                      <a:r>
                        <a:rPr b="1" lang="en" sz="700"/>
                        <a:t>Name: </a:t>
                      </a:r>
                      <a:r>
                        <a:rPr lang="en" sz="700"/>
                        <a:t>Floating Point (“float”)</a:t>
                      </a:r>
                      <a:endParaRPr sz="700"/>
                    </a:p>
                    <a:p>
                      <a:pPr indent="0" lvl="0" marL="0" rtl="0" algn="l">
                        <a:spcBef>
                          <a:spcPts val="0"/>
                        </a:spcBef>
                        <a:spcAft>
                          <a:spcPts val="0"/>
                        </a:spcAft>
                        <a:buNone/>
                      </a:pPr>
                      <a:r>
                        <a:rPr b="1" lang="en" sz="700"/>
                        <a:t>Code to convert:</a:t>
                      </a:r>
                      <a:r>
                        <a:rPr lang="en" sz="700"/>
                        <a:t> float(x)</a:t>
                      </a:r>
                      <a:endParaRPr sz="700"/>
                    </a:p>
                    <a:p>
                      <a:pPr indent="0" lvl="0" marL="0" rtl="0" algn="l">
                        <a:spcBef>
                          <a:spcPts val="0"/>
                        </a:spcBef>
                        <a:spcAft>
                          <a:spcPts val="0"/>
                        </a:spcAft>
                        <a:buNone/>
                      </a:pPr>
                      <a:r>
                        <a:rPr b="1" lang="en" sz="700"/>
                        <a:t>Mutable</a:t>
                      </a:r>
                      <a:r>
                        <a:rPr lang="en" sz="700"/>
                        <a:t>: no</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-1.0</a:t>
                      </a:r>
                      <a:endParaRPr sz="700"/>
                    </a:p>
                    <a:p>
                      <a:pPr indent="0" lvl="0" marL="0" rtl="0" algn="l">
                        <a:spcBef>
                          <a:spcPts val="0"/>
                        </a:spcBef>
                        <a:spcAft>
                          <a:spcPts val="0"/>
                        </a:spcAft>
                        <a:buNone/>
                      </a:pPr>
                      <a:r>
                        <a:rPr lang="en" sz="700"/>
                        <a:t>0.0</a:t>
                      </a:r>
                      <a:endParaRPr sz="700"/>
                    </a:p>
                    <a:p>
                      <a:pPr indent="0" lvl="0" marL="0" rtl="0" algn="l">
                        <a:spcBef>
                          <a:spcPts val="0"/>
                        </a:spcBef>
                        <a:spcAft>
                          <a:spcPts val="0"/>
                        </a:spcAft>
                        <a:buNone/>
                      </a:pPr>
                      <a:r>
                        <a:rPr lang="en" sz="700"/>
                        <a:t>1.0</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Decimal-point precision real numbers that you can use in mathematical operations</a:t>
                      </a:r>
                      <a:endParaRPr sz="700"/>
                    </a:p>
                  </a:txBody>
                  <a:tcPr marT="91425" marB="91425" marR="91425" marL="91425">
                    <a:solidFill>
                      <a:srgbClr val="FFFFFF"/>
                    </a:solidFill>
                  </a:tcPr>
                </a:tc>
              </a:tr>
              <a:tr h="100000">
                <a:tc>
                  <a:txBody>
                    <a:bodyPr/>
                    <a:lstStyle/>
                    <a:p>
                      <a:pPr indent="0" lvl="0" marL="0" rtl="0" algn="l">
                        <a:spcBef>
                          <a:spcPts val="0"/>
                        </a:spcBef>
                        <a:spcAft>
                          <a:spcPts val="0"/>
                        </a:spcAft>
                        <a:buNone/>
                      </a:pPr>
                      <a:r>
                        <a:rPr b="1" lang="en" sz="700"/>
                        <a:t>Name: </a:t>
                      </a:r>
                      <a:r>
                        <a:rPr lang="en" sz="700"/>
                        <a:t>Boolean (“Bool”)</a:t>
                      </a:r>
                      <a:endParaRPr sz="700"/>
                    </a:p>
                    <a:p>
                      <a:pPr indent="0" lvl="0" marL="0" rtl="0" algn="l">
                        <a:spcBef>
                          <a:spcPts val="0"/>
                        </a:spcBef>
                        <a:spcAft>
                          <a:spcPts val="0"/>
                        </a:spcAft>
                        <a:buNone/>
                      </a:pPr>
                      <a:r>
                        <a:rPr b="1" lang="en" sz="700"/>
                        <a:t>Code to convert:</a:t>
                      </a:r>
                      <a:r>
                        <a:rPr lang="en" sz="700"/>
                        <a:t> bool()</a:t>
                      </a:r>
                      <a:endParaRPr sz="700"/>
                    </a:p>
                    <a:p>
                      <a:pPr indent="0" lvl="0" marL="0" rtl="0" algn="l">
                        <a:spcBef>
                          <a:spcPts val="0"/>
                        </a:spcBef>
                        <a:spcAft>
                          <a:spcPts val="0"/>
                        </a:spcAft>
                        <a:buNone/>
                      </a:pPr>
                      <a:r>
                        <a:rPr b="1" lang="en" sz="700"/>
                        <a:t>Mutable</a:t>
                      </a:r>
                      <a:r>
                        <a:rPr lang="en" sz="700"/>
                        <a:t>: no</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True</a:t>
                      </a:r>
                      <a:endParaRPr sz="700"/>
                    </a:p>
                    <a:p>
                      <a:pPr indent="0" lvl="0" marL="0" rtl="0" algn="l">
                        <a:spcBef>
                          <a:spcPts val="0"/>
                        </a:spcBef>
                        <a:spcAft>
                          <a:spcPts val="0"/>
                        </a:spcAft>
                        <a:buNone/>
                      </a:pPr>
                      <a:r>
                        <a:rPr lang="en" sz="700"/>
                        <a:t>False</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Data type that can only be True or False. Conditions exist to convert objects into True or False values.</a:t>
                      </a:r>
                      <a:endParaRPr sz="700"/>
                    </a:p>
                  </a:txBody>
                  <a:tcPr marT="91425" marB="91425" marR="91425" marL="91425">
                    <a:solidFill>
                      <a:srgbClr val="FFFFFF"/>
                    </a:solidFill>
                  </a:tcPr>
                </a:tc>
              </a:tr>
              <a:tr h="100000">
                <a:tc>
                  <a:txBody>
                    <a:bodyPr/>
                    <a:lstStyle/>
                    <a:p>
                      <a:pPr indent="0" lvl="0" marL="0" rtl="0" algn="l">
                        <a:spcBef>
                          <a:spcPts val="0"/>
                        </a:spcBef>
                        <a:spcAft>
                          <a:spcPts val="0"/>
                        </a:spcAft>
                        <a:buNone/>
                      </a:pPr>
                      <a:r>
                        <a:rPr b="1" lang="en" sz="700"/>
                        <a:t>Name: </a:t>
                      </a:r>
                      <a:r>
                        <a:rPr lang="en" sz="700"/>
                        <a:t>String</a:t>
                      </a:r>
                      <a:endParaRPr sz="700"/>
                    </a:p>
                    <a:p>
                      <a:pPr indent="0" lvl="0" marL="0" rtl="0" algn="l">
                        <a:spcBef>
                          <a:spcPts val="0"/>
                        </a:spcBef>
                        <a:spcAft>
                          <a:spcPts val="0"/>
                        </a:spcAft>
                        <a:buNone/>
                      </a:pPr>
                      <a:r>
                        <a:rPr b="1" lang="en" sz="700"/>
                        <a:t>Code to convert:</a:t>
                      </a:r>
                      <a:r>
                        <a:rPr lang="en" sz="700"/>
                        <a:t> str(x)</a:t>
                      </a:r>
                      <a:endParaRPr sz="700"/>
                    </a:p>
                    <a:p>
                      <a:pPr indent="0" lvl="0" marL="0" rtl="0" algn="l">
                        <a:spcBef>
                          <a:spcPts val="0"/>
                        </a:spcBef>
                        <a:spcAft>
                          <a:spcPts val="0"/>
                        </a:spcAft>
                        <a:buNone/>
                      </a:pPr>
                      <a:r>
                        <a:rPr b="1" lang="en" sz="700"/>
                        <a:t>Mutable</a:t>
                      </a:r>
                      <a:r>
                        <a:rPr lang="en" sz="700"/>
                        <a:t>: no</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“Example”</a:t>
                      </a:r>
                      <a:endParaRPr sz="700"/>
                    </a:p>
                    <a:p>
                      <a:pPr indent="0" lvl="0" marL="0" rtl="0" algn="l">
                        <a:spcBef>
                          <a:spcPts val="0"/>
                        </a:spcBef>
                        <a:spcAft>
                          <a:spcPts val="0"/>
                        </a:spcAft>
                        <a:buNone/>
                      </a:pPr>
                      <a:r>
                        <a:rPr lang="en" sz="700"/>
                        <a:t>“1.0”</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Ordered sequence of text characters, cannot be used in mathematical operations</a:t>
                      </a:r>
                      <a:endParaRPr sz="700"/>
                    </a:p>
                  </a:txBody>
                  <a:tcPr marT="91425" marB="91425" marR="91425" marL="91425">
                    <a:solidFill>
                      <a:srgbClr val="FFFFFF"/>
                    </a:solidFill>
                  </a:tcPr>
                </a:tc>
              </a:tr>
              <a:tr h="100000">
                <a:tc>
                  <a:txBody>
                    <a:bodyPr/>
                    <a:lstStyle/>
                    <a:p>
                      <a:pPr indent="0" lvl="0" marL="0" rtl="0" algn="l">
                        <a:spcBef>
                          <a:spcPts val="0"/>
                        </a:spcBef>
                        <a:spcAft>
                          <a:spcPts val="0"/>
                        </a:spcAft>
                        <a:buNone/>
                      </a:pPr>
                      <a:r>
                        <a:rPr b="1" lang="en" sz="700"/>
                        <a:t>Name: </a:t>
                      </a:r>
                      <a:r>
                        <a:rPr lang="en" sz="700"/>
                        <a:t>List</a:t>
                      </a:r>
                      <a:endParaRPr sz="700"/>
                    </a:p>
                    <a:p>
                      <a:pPr indent="0" lvl="0" marL="0" rtl="0" algn="l">
                        <a:spcBef>
                          <a:spcPts val="0"/>
                        </a:spcBef>
                        <a:spcAft>
                          <a:spcPts val="0"/>
                        </a:spcAft>
                        <a:buNone/>
                      </a:pPr>
                      <a:r>
                        <a:rPr b="1" lang="en" sz="700"/>
                        <a:t>Code to convert:</a:t>
                      </a:r>
                      <a:r>
                        <a:rPr lang="en" sz="700"/>
                        <a:t> list()</a:t>
                      </a:r>
                      <a:endParaRPr sz="700"/>
                    </a:p>
                    <a:p>
                      <a:pPr indent="0" lvl="0" marL="0" rtl="0" algn="l">
                        <a:spcBef>
                          <a:spcPts val="0"/>
                        </a:spcBef>
                        <a:spcAft>
                          <a:spcPts val="0"/>
                        </a:spcAft>
                        <a:buNone/>
                      </a:pPr>
                      <a:r>
                        <a:rPr b="1" lang="en" sz="700"/>
                        <a:t>Mutable</a:t>
                      </a:r>
                      <a:r>
                        <a:rPr lang="en" sz="700"/>
                        <a:t>: yes</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[1, 2, 3]</a:t>
                      </a:r>
                      <a:endParaRPr sz="700"/>
                    </a:p>
                    <a:p>
                      <a:pPr indent="0" lvl="0" marL="0" rtl="0" algn="l">
                        <a:spcBef>
                          <a:spcPts val="0"/>
                        </a:spcBef>
                        <a:spcAft>
                          <a:spcPts val="0"/>
                        </a:spcAft>
                        <a:buNone/>
                      </a:pPr>
                      <a:r>
                        <a:rPr lang="en" sz="700"/>
                        <a:t>[“one”, 2, False]</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Ordered sequence of Python objects of any type</a:t>
                      </a:r>
                      <a:endParaRPr sz="700"/>
                    </a:p>
                  </a:txBody>
                  <a:tcPr marT="91425" marB="91425" marR="91425" marL="91425">
                    <a:solidFill>
                      <a:srgbClr val="FFFFFF"/>
                    </a:solidFill>
                  </a:tcPr>
                </a:tc>
              </a:tr>
              <a:tr h="100000">
                <a:tc>
                  <a:txBody>
                    <a:bodyPr/>
                    <a:lstStyle/>
                    <a:p>
                      <a:pPr indent="0" lvl="0" marL="0" rtl="0" algn="l">
                        <a:spcBef>
                          <a:spcPts val="0"/>
                        </a:spcBef>
                        <a:spcAft>
                          <a:spcPts val="0"/>
                        </a:spcAft>
                        <a:buNone/>
                      </a:pPr>
                      <a:r>
                        <a:rPr b="1" lang="en" sz="700"/>
                        <a:t>Name: </a:t>
                      </a:r>
                      <a:r>
                        <a:rPr lang="en" sz="700"/>
                        <a:t>Tuple</a:t>
                      </a:r>
                      <a:endParaRPr sz="700"/>
                    </a:p>
                    <a:p>
                      <a:pPr indent="0" lvl="0" marL="0" rtl="0" algn="l">
                        <a:spcBef>
                          <a:spcPts val="0"/>
                        </a:spcBef>
                        <a:spcAft>
                          <a:spcPts val="0"/>
                        </a:spcAft>
                        <a:buNone/>
                      </a:pPr>
                      <a:r>
                        <a:rPr b="1" lang="en" sz="700"/>
                        <a:t>Code to convert: </a:t>
                      </a:r>
                      <a:r>
                        <a:rPr lang="en" sz="700"/>
                        <a:t>tuple()</a:t>
                      </a:r>
                      <a:endParaRPr sz="700"/>
                    </a:p>
                    <a:p>
                      <a:pPr indent="0" lvl="0" marL="0" rtl="0" algn="l">
                        <a:spcBef>
                          <a:spcPts val="0"/>
                        </a:spcBef>
                        <a:spcAft>
                          <a:spcPts val="0"/>
                        </a:spcAft>
                        <a:buNone/>
                      </a:pPr>
                      <a:r>
                        <a:rPr b="1" lang="en" sz="700"/>
                        <a:t>Mutable: </a:t>
                      </a:r>
                      <a:r>
                        <a:rPr lang="en" sz="700"/>
                        <a:t>no</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1, 2, 3, 4</a:t>
                      </a:r>
                      <a:endParaRPr sz="700"/>
                    </a:p>
                    <a:p>
                      <a:pPr indent="0" lvl="0" marL="0" rtl="0" algn="l">
                        <a:spcBef>
                          <a:spcPts val="0"/>
                        </a:spcBef>
                        <a:spcAft>
                          <a:spcPts val="0"/>
                        </a:spcAft>
                        <a:buNone/>
                      </a:pPr>
                      <a:r>
                        <a:rPr lang="en" sz="700"/>
                        <a:t>(1, 2, 3, 4) # convention only</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Ordered, immutable sequence of objects</a:t>
                      </a:r>
                      <a:endParaRPr sz="700"/>
                    </a:p>
                  </a:txBody>
                  <a:tcPr marT="91425" marB="91425" marR="91425" marL="91425">
                    <a:solidFill>
                      <a:srgbClr val="FFFFFF"/>
                    </a:solidFill>
                  </a:tcPr>
                </a:tc>
              </a:tr>
              <a:tr h="100000">
                <a:tc>
                  <a:txBody>
                    <a:bodyPr/>
                    <a:lstStyle/>
                    <a:p>
                      <a:pPr indent="0" lvl="0" marL="0" rtl="0" algn="l">
                        <a:spcBef>
                          <a:spcPts val="0"/>
                        </a:spcBef>
                        <a:spcAft>
                          <a:spcPts val="0"/>
                        </a:spcAft>
                        <a:buNone/>
                      </a:pPr>
                      <a:r>
                        <a:rPr b="1" lang="en" sz="700"/>
                        <a:t>Name: </a:t>
                      </a:r>
                      <a:r>
                        <a:rPr lang="en" sz="700"/>
                        <a:t>Set</a:t>
                      </a:r>
                      <a:endParaRPr sz="700"/>
                    </a:p>
                    <a:p>
                      <a:pPr indent="0" lvl="0" marL="0" rtl="0" algn="l">
                        <a:spcBef>
                          <a:spcPts val="0"/>
                        </a:spcBef>
                        <a:spcAft>
                          <a:spcPts val="0"/>
                        </a:spcAft>
                        <a:buNone/>
                      </a:pPr>
                      <a:r>
                        <a:rPr b="1" lang="en" sz="700"/>
                        <a:t>Code to convert:</a:t>
                      </a:r>
                      <a:r>
                        <a:rPr lang="en" sz="700"/>
                        <a:t> set()</a:t>
                      </a:r>
                      <a:endParaRPr sz="700"/>
                    </a:p>
                    <a:p>
                      <a:pPr indent="0" lvl="0" marL="0" rtl="0" algn="l">
                        <a:spcBef>
                          <a:spcPts val="0"/>
                        </a:spcBef>
                        <a:spcAft>
                          <a:spcPts val="0"/>
                        </a:spcAft>
                        <a:buNone/>
                      </a:pPr>
                      <a:r>
                        <a:rPr b="1" lang="en" sz="700"/>
                        <a:t>Mutable: </a:t>
                      </a:r>
                      <a:r>
                        <a:rPr lang="en" sz="700"/>
                        <a:t>yes</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{1, 2, 3}</a:t>
                      </a:r>
                      <a:endParaRPr sz="700"/>
                    </a:p>
                    <a:p>
                      <a:pPr indent="0" lvl="0" marL="0" rtl="0" algn="l">
                        <a:spcBef>
                          <a:spcPts val="0"/>
                        </a:spcBef>
                        <a:spcAft>
                          <a:spcPts val="0"/>
                        </a:spcAft>
                        <a:buNone/>
                      </a:pPr>
                      <a:r>
                        <a:rPr lang="en" sz="700"/>
                        <a:t>set(1, 2, 3)</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Unordered mutable </a:t>
                      </a:r>
                      <a:r>
                        <a:rPr lang="en" sz="700"/>
                        <a:t>sequence</a:t>
                      </a:r>
                      <a:r>
                        <a:rPr lang="en" sz="700"/>
                        <a:t> of objects that can only contain one of each object. Many methods for manipulating objects using set theory. Useful for deduplication and comparison tasks by creating more than one set.</a:t>
                      </a:r>
                      <a:endParaRPr sz="700"/>
                    </a:p>
                  </a:txBody>
                  <a:tcPr marT="91425" marB="91425" marR="91425" marL="91425">
                    <a:solidFill>
                      <a:srgbClr val="FFFFFF"/>
                    </a:solidFill>
                  </a:tcPr>
                </a:tc>
              </a:tr>
              <a:tr h="100000">
                <a:tc>
                  <a:txBody>
                    <a:bodyPr/>
                    <a:lstStyle/>
                    <a:p>
                      <a:pPr indent="0" lvl="0" marL="0" rtl="0" algn="l">
                        <a:spcBef>
                          <a:spcPts val="0"/>
                        </a:spcBef>
                        <a:spcAft>
                          <a:spcPts val="0"/>
                        </a:spcAft>
                        <a:buNone/>
                      </a:pPr>
                      <a:r>
                        <a:rPr b="1" lang="en" sz="700"/>
                        <a:t>Name: </a:t>
                      </a:r>
                      <a:r>
                        <a:rPr lang="en" sz="700"/>
                        <a:t>Dictionary (“dict”)</a:t>
                      </a:r>
                      <a:endParaRPr sz="700"/>
                    </a:p>
                    <a:p>
                      <a:pPr indent="0" lvl="0" marL="0" rtl="0" algn="l">
                        <a:spcBef>
                          <a:spcPts val="0"/>
                        </a:spcBef>
                        <a:spcAft>
                          <a:spcPts val="0"/>
                        </a:spcAft>
                        <a:buNone/>
                      </a:pPr>
                      <a:r>
                        <a:rPr b="1" lang="en" sz="700"/>
                        <a:t>Code to convert: </a:t>
                      </a:r>
                      <a:r>
                        <a:rPr lang="en" sz="700"/>
                        <a:t>dict()</a:t>
                      </a:r>
                      <a:endParaRPr sz="700"/>
                    </a:p>
                    <a:p>
                      <a:pPr indent="0" lvl="0" marL="0" rtl="0" algn="l">
                        <a:spcBef>
                          <a:spcPts val="0"/>
                        </a:spcBef>
                        <a:spcAft>
                          <a:spcPts val="0"/>
                        </a:spcAft>
                        <a:buNone/>
                      </a:pPr>
                      <a:r>
                        <a:rPr b="1" lang="en" sz="700"/>
                        <a:t>Mutable</a:t>
                      </a:r>
                      <a:r>
                        <a:rPr lang="en" sz="700"/>
                        <a:t>: Yes</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{‘key’:’value’,</a:t>
                      </a:r>
                      <a:endParaRPr sz="700"/>
                    </a:p>
                    <a:p>
                      <a:pPr indent="0" lvl="0" marL="0" rtl="0" algn="l">
                        <a:spcBef>
                          <a:spcPts val="0"/>
                        </a:spcBef>
                        <a:spcAft>
                          <a:spcPts val="0"/>
                        </a:spcAft>
                        <a:buNone/>
                      </a:pPr>
                      <a:r>
                        <a:rPr lang="en" sz="700"/>
                        <a:t>‘another key’:’value’}</a:t>
                      </a:r>
                      <a:endParaRPr sz="700"/>
                    </a:p>
                  </a:txBody>
                  <a:tcPr marT="91425" marB="91425" marR="91425" marL="91425">
                    <a:solidFill>
                      <a:srgbClr val="FFFFFF"/>
                    </a:solidFill>
                  </a:tcPr>
                </a:tc>
                <a:tc>
                  <a:txBody>
                    <a:bodyPr/>
                    <a:lstStyle/>
                    <a:p>
                      <a:pPr indent="0" lvl="0" marL="0" rtl="0" algn="l">
                        <a:spcBef>
                          <a:spcPts val="0"/>
                        </a:spcBef>
                        <a:spcAft>
                          <a:spcPts val="0"/>
                        </a:spcAft>
                        <a:buNone/>
                      </a:pPr>
                      <a:r>
                        <a:rPr lang="en" sz="700"/>
                        <a:t>Unordered collection that contains key:value pairs in which the keys must all be unique</a:t>
                      </a:r>
                      <a:endParaRPr sz="700"/>
                    </a:p>
                  </a:txBody>
                  <a:tcPr marT="91425" marB="91425" marR="91425" marL="91425">
                    <a:solidFill>
                      <a:srgbClr val="FFFFFF"/>
                    </a:solidFill>
                  </a:tcPr>
                </a:tc>
              </a:tr>
            </a:tbl>
          </a:graphicData>
        </a:graphic>
      </p:graphicFrame>
      <p:sp>
        <p:nvSpPr>
          <p:cNvPr id="498" name="Google Shape;498;p63"/>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 Types to date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Agenda / Topics</a:t>
            </a:r>
            <a:endParaRPr/>
          </a:p>
        </p:txBody>
      </p:sp>
      <p:sp>
        <p:nvSpPr>
          <p:cNvPr id="172" name="Google Shape;172;p28"/>
          <p:cNvSpPr txBox="1"/>
          <p:nvPr>
            <p:ph idx="2" type="title"/>
          </p:nvPr>
        </p:nvSpPr>
        <p:spPr>
          <a:xfrm>
            <a:off x="967226" y="1988923"/>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1. Start of class &amp; quiz</a:t>
            </a:r>
            <a:endParaRPr/>
          </a:p>
        </p:txBody>
      </p:sp>
      <p:sp>
        <p:nvSpPr>
          <p:cNvPr id="173" name="Google Shape;173;p28"/>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6:30 - 7:00</a:t>
            </a:r>
            <a:endParaRPr>
              <a:solidFill>
                <a:schemeClr val="accent2"/>
              </a:solidFill>
            </a:endParaRPr>
          </a:p>
        </p:txBody>
      </p:sp>
      <p:sp>
        <p:nvSpPr>
          <p:cNvPr id="174" name="Google Shape;174;p28"/>
          <p:cNvSpPr txBox="1"/>
          <p:nvPr>
            <p:ph idx="3" type="title"/>
          </p:nvPr>
        </p:nvSpPr>
        <p:spPr>
          <a:xfrm>
            <a:off x="6336924" y="1988923"/>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3. JSON</a:t>
            </a:r>
            <a:endParaRPr/>
          </a:p>
        </p:txBody>
      </p:sp>
      <p:sp>
        <p:nvSpPr>
          <p:cNvPr id="175" name="Google Shape;175;p28"/>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7:45 - 8:00</a:t>
            </a:r>
            <a:endParaRPr>
              <a:solidFill>
                <a:schemeClr val="accent2"/>
              </a:solidFill>
            </a:endParaRPr>
          </a:p>
        </p:txBody>
      </p:sp>
      <p:sp>
        <p:nvSpPr>
          <p:cNvPr id="176" name="Google Shape;176;p28"/>
          <p:cNvSpPr txBox="1"/>
          <p:nvPr>
            <p:ph idx="5" type="title"/>
          </p:nvPr>
        </p:nvSpPr>
        <p:spPr>
          <a:xfrm>
            <a:off x="3651738" y="3600498"/>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5. Security Topic</a:t>
            </a:r>
            <a:endParaRPr/>
          </a:p>
        </p:txBody>
      </p:sp>
      <p:sp>
        <p:nvSpPr>
          <p:cNvPr id="177" name="Google Shape;177;p28"/>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8:15 - 8:45</a:t>
            </a:r>
            <a:endParaRPr>
              <a:solidFill>
                <a:schemeClr val="accent2"/>
              </a:solidFill>
            </a:endParaRPr>
          </a:p>
        </p:txBody>
      </p:sp>
      <p:sp>
        <p:nvSpPr>
          <p:cNvPr id="178" name="Google Shape;178;p28"/>
          <p:cNvSpPr txBox="1"/>
          <p:nvPr>
            <p:ph idx="7" type="title"/>
          </p:nvPr>
        </p:nvSpPr>
        <p:spPr>
          <a:xfrm>
            <a:off x="3651738" y="1988923"/>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2. Dictionaries</a:t>
            </a:r>
            <a:endParaRPr/>
          </a:p>
        </p:txBody>
      </p:sp>
      <p:sp>
        <p:nvSpPr>
          <p:cNvPr id="179" name="Google Shape;179;p28"/>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7:00 - 7:45</a:t>
            </a:r>
            <a:endParaRPr>
              <a:solidFill>
                <a:schemeClr val="accent2"/>
              </a:solidFill>
            </a:endParaRPr>
          </a:p>
        </p:txBody>
      </p:sp>
      <p:sp>
        <p:nvSpPr>
          <p:cNvPr id="180" name="Google Shape;180;p28"/>
          <p:cNvSpPr txBox="1"/>
          <p:nvPr>
            <p:ph idx="9" type="title"/>
          </p:nvPr>
        </p:nvSpPr>
        <p:spPr>
          <a:xfrm>
            <a:off x="966788" y="3600498"/>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4. Break</a:t>
            </a:r>
            <a:endParaRPr/>
          </a:p>
        </p:txBody>
      </p:sp>
      <p:sp>
        <p:nvSpPr>
          <p:cNvPr id="181" name="Google Shape;181;p28"/>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8:00 - 8:15</a:t>
            </a:r>
            <a:endParaRPr>
              <a:solidFill>
                <a:schemeClr val="accent2"/>
              </a:solidFill>
            </a:endParaRPr>
          </a:p>
        </p:txBody>
      </p:sp>
      <p:sp>
        <p:nvSpPr>
          <p:cNvPr id="182" name="Google Shape;182;p28"/>
          <p:cNvSpPr txBox="1"/>
          <p:nvPr>
            <p:ph idx="14" type="title"/>
          </p:nvPr>
        </p:nvSpPr>
        <p:spPr>
          <a:xfrm>
            <a:off x="6336924" y="3600498"/>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6. Overflow / Q&amp;A / Dismissal</a:t>
            </a:r>
            <a:endParaRPr/>
          </a:p>
        </p:txBody>
      </p:sp>
      <p:sp>
        <p:nvSpPr>
          <p:cNvPr id="183" name="Google Shape;183;p28"/>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8:45 - 9:00</a:t>
            </a:r>
            <a:endParaRPr>
              <a:solidFill>
                <a:schemeClr val="accent2"/>
              </a:solidFill>
            </a:endParaRPr>
          </a:p>
        </p:txBody>
      </p:sp>
      <p:sp>
        <p:nvSpPr>
          <p:cNvPr id="184" name="Google Shape;184;p28"/>
          <p:cNvSpPr/>
          <p:nvPr/>
        </p:nvSpPr>
        <p:spPr>
          <a:xfrm>
            <a:off x="860425" y="18895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3527425" y="18895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6194425" y="18895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784225" y="34897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3527425" y="34897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6194425" y="34897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4"/>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Infosec Topic</a:t>
            </a:r>
            <a:endParaRPr/>
          </a:p>
        </p:txBody>
      </p:sp>
      <p:sp>
        <p:nvSpPr>
          <p:cNvPr id="504" name="Google Shape;504;p64"/>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 to Malware,</a:t>
            </a:r>
            <a:endParaRPr/>
          </a:p>
          <a:p>
            <a:pPr indent="0" lvl="0" marL="0" rtl="0" algn="r">
              <a:spcBef>
                <a:spcPts val="0"/>
              </a:spcBef>
              <a:spcAft>
                <a:spcPts val="0"/>
              </a:spcAft>
              <a:buNone/>
            </a:pPr>
            <a:r>
              <a:rPr lang="en"/>
              <a:t>Introduction to Working with Graphs,</a:t>
            </a:r>
            <a:endParaRPr/>
          </a:p>
          <a:p>
            <a:pPr indent="0" lvl="0" marL="0" rtl="0" algn="r">
              <a:spcBef>
                <a:spcPts val="0"/>
              </a:spcBef>
              <a:spcAft>
                <a:spcPts val="0"/>
              </a:spcAft>
              <a:buNone/>
            </a:pPr>
            <a:r>
              <a:rPr lang="en"/>
              <a:t>Introduction to VirusTotal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Malware: </a:t>
            </a:r>
            <a:r>
              <a:rPr lang="en">
                <a:solidFill>
                  <a:srgbClr val="000000"/>
                </a:solidFill>
              </a:rPr>
              <a:t>code designed to disrupt, disable, take control of, or co-opt a computing system.</a:t>
            </a:r>
            <a:endParaRPr>
              <a:solidFill>
                <a:srgbClr val="000000"/>
              </a:solidFill>
            </a:endParaRPr>
          </a:p>
          <a:p>
            <a:pPr indent="0" lvl="0" marL="0" rtl="0" algn="l">
              <a:spcBef>
                <a:spcPts val="1600"/>
              </a:spcBef>
              <a:spcAft>
                <a:spcPts val="0"/>
              </a:spcAft>
              <a:buNone/>
            </a:pPr>
            <a:r>
              <a:rPr lang="en">
                <a:solidFill>
                  <a:srgbClr val="000000"/>
                </a:solidFill>
              </a:rPr>
              <a:t>* But also malware can take many different forms so aligning on any one definition is tricky.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Malware works by taking advantage of vulnerabilities in your hardware, operating system, or software.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511" name="Google Shape;511;p65"/>
          <p:cNvPicPr preferRelativeResize="0"/>
          <p:nvPr/>
        </p:nvPicPr>
        <p:blipFill>
          <a:blip r:embed="rId3">
            <a:alphaModFix/>
          </a:blip>
          <a:stretch>
            <a:fillRect/>
          </a:stretch>
        </p:blipFill>
        <p:spPr>
          <a:xfrm>
            <a:off x="3196791" y="1903406"/>
            <a:ext cx="2750344" cy="1343025"/>
          </a:xfrm>
          <a:prstGeom prst="rect">
            <a:avLst/>
          </a:prstGeom>
          <a:noFill/>
          <a:ln>
            <a:noFill/>
          </a:ln>
        </p:spPr>
      </p:pic>
      <p:sp>
        <p:nvSpPr>
          <p:cNvPr id="512" name="Google Shape;512;p6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is Malware?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6"/>
          <p:cNvSpPr txBox="1"/>
          <p:nvPr>
            <p:ph idx="4294967295" type="body"/>
          </p:nvPr>
        </p:nvSpPr>
        <p:spPr>
          <a:xfrm>
            <a:off x="1566488" y="1239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Links</a:t>
            </a:r>
            <a:endParaRPr b="1" sz="1800"/>
          </a:p>
          <a:p>
            <a:pPr indent="0" lvl="0" marL="0" rtl="0" algn="l">
              <a:spcBef>
                <a:spcPts val="1600"/>
              </a:spcBef>
              <a:spcAft>
                <a:spcPts val="0"/>
              </a:spcAft>
              <a:buNone/>
            </a:pPr>
            <a:r>
              <a:t/>
            </a:r>
            <a:endParaRPr b="1" sz="1800"/>
          </a:p>
          <a:p>
            <a:pPr indent="0" lvl="0" marL="0" rtl="0" algn="l">
              <a:spcBef>
                <a:spcPts val="1600"/>
              </a:spcBef>
              <a:spcAft>
                <a:spcPts val="0"/>
              </a:spcAft>
              <a:buNone/>
            </a:pPr>
            <a:r>
              <a:rPr b="1" lang="en" sz="1800"/>
              <a:t>Files</a:t>
            </a:r>
            <a:endParaRPr b="1" sz="1800"/>
          </a:p>
          <a:p>
            <a:pPr indent="0" lvl="0" marL="0" rtl="0" algn="l">
              <a:spcBef>
                <a:spcPts val="1600"/>
              </a:spcBef>
              <a:spcAft>
                <a:spcPts val="0"/>
              </a:spcAft>
              <a:buNone/>
            </a:pPr>
            <a:r>
              <a:t/>
            </a:r>
            <a:endParaRPr b="1" sz="1800"/>
          </a:p>
          <a:p>
            <a:pPr indent="0" lvl="0" marL="0" rtl="0" algn="l">
              <a:spcBef>
                <a:spcPts val="1600"/>
              </a:spcBef>
              <a:spcAft>
                <a:spcPts val="1600"/>
              </a:spcAft>
              <a:buNone/>
            </a:pPr>
            <a:r>
              <a:rPr b="1" lang="en" sz="1800"/>
              <a:t>Zero-click Exploitation</a:t>
            </a:r>
            <a:endParaRPr b="1" sz="1800"/>
          </a:p>
        </p:txBody>
      </p:sp>
      <p:sp>
        <p:nvSpPr>
          <p:cNvPr id="519" name="Google Shape;519;p66"/>
          <p:cNvSpPr/>
          <p:nvPr/>
        </p:nvSpPr>
        <p:spPr>
          <a:xfrm>
            <a:off x="778294" y="1300200"/>
            <a:ext cx="461400" cy="3750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1500"/>
              <a:t>1</a:t>
            </a:r>
            <a:endParaRPr b="1" sz="1500"/>
          </a:p>
        </p:txBody>
      </p:sp>
      <p:sp>
        <p:nvSpPr>
          <p:cNvPr id="520" name="Google Shape;520;p66"/>
          <p:cNvSpPr/>
          <p:nvPr/>
        </p:nvSpPr>
        <p:spPr>
          <a:xfrm>
            <a:off x="778294" y="2312794"/>
            <a:ext cx="461400" cy="3750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1500"/>
              <a:t>2</a:t>
            </a:r>
            <a:endParaRPr b="1" sz="1500"/>
          </a:p>
        </p:txBody>
      </p:sp>
      <p:sp>
        <p:nvSpPr>
          <p:cNvPr id="521" name="Google Shape;521;p66"/>
          <p:cNvSpPr/>
          <p:nvPr/>
        </p:nvSpPr>
        <p:spPr>
          <a:xfrm>
            <a:off x="778294" y="3401588"/>
            <a:ext cx="461400" cy="3750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1500"/>
              <a:t>3</a:t>
            </a:r>
            <a:endParaRPr b="1" sz="1500"/>
          </a:p>
        </p:txBody>
      </p:sp>
      <p:pic>
        <p:nvPicPr>
          <p:cNvPr id="522" name="Google Shape;522;p66"/>
          <p:cNvPicPr preferRelativeResize="0"/>
          <p:nvPr/>
        </p:nvPicPr>
        <p:blipFill>
          <a:blip r:embed="rId3">
            <a:alphaModFix/>
          </a:blip>
          <a:stretch>
            <a:fillRect/>
          </a:stretch>
        </p:blipFill>
        <p:spPr>
          <a:xfrm>
            <a:off x="5261681" y="1239019"/>
            <a:ext cx="3253576" cy="3033489"/>
          </a:xfrm>
          <a:prstGeom prst="rect">
            <a:avLst/>
          </a:prstGeom>
          <a:noFill/>
          <a:ln>
            <a:noFill/>
          </a:ln>
        </p:spPr>
      </p:pic>
      <p:sp>
        <p:nvSpPr>
          <p:cNvPr id="523" name="Google Shape;523;p66"/>
          <p:cNvSpPr txBox="1"/>
          <p:nvPr>
            <p:ph type="ctrTitle"/>
          </p:nvPr>
        </p:nvSpPr>
        <p:spPr>
          <a:xfrm>
            <a:off x="4615450" y="457300"/>
            <a:ext cx="37599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How do people interact with malware?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Malware</a:t>
            </a:r>
            <a:endParaRPr/>
          </a:p>
        </p:txBody>
      </p:sp>
      <p:pic>
        <p:nvPicPr>
          <p:cNvPr id="530" name="Google Shape;530;p67"/>
          <p:cNvPicPr preferRelativeResize="0"/>
          <p:nvPr/>
        </p:nvPicPr>
        <p:blipFill>
          <a:blip r:embed="rId3">
            <a:alphaModFix/>
          </a:blip>
          <a:stretch>
            <a:fillRect/>
          </a:stretch>
        </p:blipFill>
        <p:spPr>
          <a:xfrm>
            <a:off x="2842001" y="1131950"/>
            <a:ext cx="3459998" cy="38972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8"/>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02124"/>
                </a:solidFill>
              </a:rPr>
              <a:t>Grayware aka Potentially Unwanted Programs (PUPS)</a:t>
            </a:r>
            <a:endParaRPr b="1" sz="1800">
              <a:solidFill>
                <a:srgbClr val="202124"/>
              </a:solidFill>
            </a:endParaRPr>
          </a:p>
          <a:p>
            <a:pPr indent="-317500" lvl="0" marL="457200" rtl="0" algn="l">
              <a:spcBef>
                <a:spcPts val="1600"/>
              </a:spcBef>
              <a:spcAft>
                <a:spcPts val="0"/>
              </a:spcAft>
              <a:buClr>
                <a:srgbClr val="202124"/>
              </a:buClr>
              <a:buSzPts val="1400"/>
              <a:buChar char="●"/>
            </a:pPr>
            <a:r>
              <a:rPr lang="en" sz="1400">
                <a:solidFill>
                  <a:srgbClr val="202124"/>
                </a:solidFill>
              </a:rPr>
              <a:t>M</a:t>
            </a:r>
            <a:r>
              <a:rPr lang="en" sz="1400">
                <a:solidFill>
                  <a:srgbClr val="202124"/>
                </a:solidFill>
              </a:rPr>
              <a:t>alicious software or code that is considered to fall in the "grey area" between normal software and malware.</a:t>
            </a:r>
            <a:endParaRPr sz="1400">
              <a:solidFill>
                <a:srgbClr val="202124"/>
              </a:solidFill>
            </a:endParaRPr>
          </a:p>
          <a:p>
            <a:pPr indent="-317500" lvl="0" marL="457200" rtl="0" algn="l">
              <a:spcBef>
                <a:spcPts val="0"/>
              </a:spcBef>
              <a:spcAft>
                <a:spcPts val="0"/>
              </a:spcAft>
              <a:buClr>
                <a:srgbClr val="202124"/>
              </a:buClr>
              <a:buSzPts val="1400"/>
              <a:buChar char="●"/>
            </a:pPr>
            <a:r>
              <a:rPr lang="en" sz="1400">
                <a:solidFill>
                  <a:srgbClr val="202124"/>
                </a:solidFill>
              </a:rPr>
              <a:t>T</a:t>
            </a:r>
            <a:r>
              <a:rPr lang="en" sz="1400">
                <a:solidFill>
                  <a:srgbClr val="202124"/>
                </a:solidFill>
              </a:rPr>
              <a:t>his could be software that a user intentionally installed and which does perform the function the user was hoping it would but it is also taking some adverse action against the user without their awareness.</a:t>
            </a:r>
            <a:endParaRPr sz="1400">
              <a:solidFill>
                <a:srgbClr val="202124"/>
              </a:solidFill>
            </a:endParaRPr>
          </a:p>
          <a:p>
            <a:pPr indent="-317500" lvl="1" marL="914400" rtl="0" algn="l">
              <a:spcBef>
                <a:spcPts val="0"/>
              </a:spcBef>
              <a:spcAft>
                <a:spcPts val="0"/>
              </a:spcAft>
              <a:buClr>
                <a:srgbClr val="202124"/>
              </a:buClr>
              <a:buSzPts val="1400"/>
              <a:buChar char="○"/>
            </a:pPr>
            <a:r>
              <a:rPr lang="en" sz="1400">
                <a:solidFill>
                  <a:srgbClr val="202124"/>
                </a:solidFill>
              </a:rPr>
              <a:t>Stalkerware fits into this category </a:t>
            </a:r>
            <a:endParaRPr sz="1400">
              <a:solidFill>
                <a:srgbClr val="202124"/>
              </a:solidFill>
            </a:endParaRPr>
          </a:p>
          <a:p>
            <a:pPr indent="0" lvl="0" marL="0" rtl="0" algn="l">
              <a:spcBef>
                <a:spcPts val="1600"/>
              </a:spcBef>
              <a:spcAft>
                <a:spcPts val="0"/>
              </a:spcAft>
              <a:buNone/>
            </a:pPr>
            <a:r>
              <a:rPr lang="en" sz="1400">
                <a:solidFill>
                  <a:srgbClr val="202124"/>
                </a:solidFill>
              </a:rPr>
              <a:t>Types of </a:t>
            </a:r>
            <a:r>
              <a:rPr lang="en" sz="1400">
                <a:solidFill>
                  <a:srgbClr val="202124"/>
                </a:solidFill>
              </a:rPr>
              <a:t>data a device can get access to: </a:t>
            </a:r>
            <a:endParaRPr sz="1400">
              <a:solidFill>
                <a:srgbClr val="202124"/>
              </a:solidFill>
            </a:endParaRPr>
          </a:p>
          <a:p>
            <a:pPr indent="-317500" lvl="0" marL="457200" rtl="0" algn="l">
              <a:spcBef>
                <a:spcPts val="1600"/>
              </a:spcBef>
              <a:spcAft>
                <a:spcPts val="0"/>
              </a:spcAft>
              <a:buClr>
                <a:srgbClr val="141519"/>
              </a:buClr>
              <a:buSzPts val="1400"/>
              <a:buFont typeface="Anaheim"/>
              <a:buChar char="●"/>
            </a:pPr>
            <a:r>
              <a:rPr lang="en" sz="1400">
                <a:solidFill>
                  <a:srgbClr val="141519"/>
                </a:solidFill>
              </a:rPr>
              <a:t>GPS location</a:t>
            </a:r>
            <a:endParaRPr sz="1400">
              <a:solidFill>
                <a:srgbClr val="141519"/>
              </a:solidFill>
            </a:endParaRPr>
          </a:p>
          <a:p>
            <a:pPr indent="-317500" lvl="0" marL="457200" rtl="0" algn="l">
              <a:spcBef>
                <a:spcPts val="0"/>
              </a:spcBef>
              <a:spcAft>
                <a:spcPts val="0"/>
              </a:spcAft>
              <a:buClr>
                <a:srgbClr val="141519"/>
              </a:buClr>
              <a:buSzPts val="1400"/>
              <a:buFont typeface="Anaheim"/>
              <a:buChar char="●"/>
            </a:pPr>
            <a:r>
              <a:rPr lang="en" sz="1400">
                <a:solidFill>
                  <a:srgbClr val="141519"/>
                </a:solidFill>
              </a:rPr>
              <a:t>Pictures taken with front/rear camera (unbeknownst to user)</a:t>
            </a:r>
            <a:endParaRPr sz="1400">
              <a:solidFill>
                <a:srgbClr val="141519"/>
              </a:solidFill>
            </a:endParaRPr>
          </a:p>
          <a:p>
            <a:pPr indent="-317500" lvl="0" marL="457200" rtl="0" algn="l">
              <a:spcBef>
                <a:spcPts val="0"/>
              </a:spcBef>
              <a:spcAft>
                <a:spcPts val="0"/>
              </a:spcAft>
              <a:buClr>
                <a:srgbClr val="141519"/>
              </a:buClr>
              <a:buSzPts val="1400"/>
              <a:buFont typeface="Anaheim"/>
              <a:buChar char="●"/>
            </a:pPr>
            <a:r>
              <a:rPr lang="en" sz="1400">
                <a:solidFill>
                  <a:srgbClr val="141519"/>
                </a:solidFill>
              </a:rPr>
              <a:t>SMS messages</a:t>
            </a:r>
            <a:endParaRPr sz="1400">
              <a:solidFill>
                <a:srgbClr val="141519"/>
              </a:solidFill>
            </a:endParaRPr>
          </a:p>
          <a:p>
            <a:pPr indent="-317500" lvl="0" marL="457200" rtl="0" algn="l">
              <a:spcBef>
                <a:spcPts val="0"/>
              </a:spcBef>
              <a:spcAft>
                <a:spcPts val="0"/>
              </a:spcAft>
              <a:buClr>
                <a:srgbClr val="141519"/>
              </a:buClr>
              <a:buSzPts val="1400"/>
              <a:buFont typeface="Anaheim"/>
              <a:buChar char="●"/>
            </a:pPr>
            <a:r>
              <a:rPr lang="en" sz="1400">
                <a:solidFill>
                  <a:srgbClr val="141519"/>
                </a:solidFill>
              </a:rPr>
              <a:t>Call history</a:t>
            </a:r>
            <a:endParaRPr sz="1400">
              <a:solidFill>
                <a:srgbClr val="141519"/>
              </a:solidFill>
            </a:endParaRPr>
          </a:p>
          <a:p>
            <a:pPr indent="-317500" lvl="0" marL="457200" rtl="0" algn="l">
              <a:spcBef>
                <a:spcPts val="0"/>
              </a:spcBef>
              <a:spcAft>
                <a:spcPts val="0"/>
              </a:spcAft>
              <a:buClr>
                <a:srgbClr val="141519"/>
              </a:buClr>
              <a:buSzPts val="1400"/>
              <a:buFont typeface="Anaheim"/>
              <a:buChar char="●"/>
            </a:pPr>
            <a:r>
              <a:rPr lang="en" sz="1400">
                <a:solidFill>
                  <a:srgbClr val="141519"/>
                </a:solidFill>
              </a:rPr>
              <a:t>Browser history</a:t>
            </a:r>
            <a:endParaRPr sz="1400">
              <a:solidFill>
                <a:srgbClr val="202124"/>
              </a:solidFill>
            </a:endParaRPr>
          </a:p>
        </p:txBody>
      </p:sp>
      <p:sp>
        <p:nvSpPr>
          <p:cNvPr id="537" name="Google Shape;537;p6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Grayware aka PUPs</a:t>
            </a:r>
            <a:endParaRPr/>
          </a:p>
        </p:txBody>
      </p:sp>
      <p:sp>
        <p:nvSpPr>
          <p:cNvPr id="538" name="Google Shape;538;p68"/>
          <p:cNvSpPr txBox="1"/>
          <p:nvPr/>
        </p:nvSpPr>
        <p:spPr>
          <a:xfrm>
            <a:off x="5622650" y="3696275"/>
            <a:ext cx="30117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900"/>
              </a:spcBef>
              <a:spcAft>
                <a:spcPts val="0"/>
              </a:spcAft>
              <a:buClr>
                <a:srgbClr val="141519"/>
              </a:buClr>
              <a:buSzPts val="1400"/>
              <a:buFont typeface="Anaheim"/>
              <a:buChar char="●"/>
            </a:pPr>
            <a:r>
              <a:rPr lang="en">
                <a:solidFill>
                  <a:srgbClr val="141519"/>
                </a:solidFill>
                <a:latin typeface="Anaheim"/>
                <a:ea typeface="Anaheim"/>
                <a:cs typeface="Anaheim"/>
                <a:sym typeface="Anaheim"/>
              </a:rPr>
              <a:t>Recorded audio via device mic</a:t>
            </a:r>
            <a:endParaRPr>
              <a:solidFill>
                <a:srgbClr val="141519"/>
              </a:solidFill>
              <a:latin typeface="Anaheim"/>
              <a:ea typeface="Anaheim"/>
              <a:cs typeface="Anaheim"/>
              <a:sym typeface="Anaheim"/>
            </a:endParaRPr>
          </a:p>
          <a:p>
            <a:pPr indent="-317500" lvl="0" marL="457200" rtl="0" algn="l">
              <a:lnSpc>
                <a:spcPct val="115000"/>
              </a:lnSpc>
              <a:spcBef>
                <a:spcPts val="0"/>
              </a:spcBef>
              <a:spcAft>
                <a:spcPts val="0"/>
              </a:spcAft>
              <a:buClr>
                <a:srgbClr val="141519"/>
              </a:buClr>
              <a:buSzPts val="1400"/>
              <a:buFont typeface="Anaheim"/>
              <a:buChar char="●"/>
            </a:pPr>
            <a:r>
              <a:rPr lang="en">
                <a:solidFill>
                  <a:srgbClr val="141519"/>
                </a:solidFill>
                <a:latin typeface="Anaheim"/>
                <a:ea typeface="Anaheim"/>
                <a:cs typeface="Anaheim"/>
                <a:sym typeface="Anaheim"/>
              </a:rPr>
              <a:t>Email accounts stored on device</a:t>
            </a:r>
            <a:endParaRPr>
              <a:solidFill>
                <a:srgbClr val="141519"/>
              </a:solidFill>
              <a:latin typeface="Anaheim"/>
              <a:ea typeface="Anaheim"/>
              <a:cs typeface="Anaheim"/>
              <a:sym typeface="Anaheim"/>
            </a:endParaRPr>
          </a:p>
          <a:p>
            <a:pPr indent="-317500" lvl="0" marL="457200" rtl="0" algn="l">
              <a:lnSpc>
                <a:spcPct val="115000"/>
              </a:lnSpc>
              <a:spcBef>
                <a:spcPts val="0"/>
              </a:spcBef>
              <a:spcAft>
                <a:spcPts val="0"/>
              </a:spcAft>
              <a:buClr>
                <a:srgbClr val="141519"/>
              </a:buClr>
              <a:buSzPts val="1400"/>
              <a:buFont typeface="Anaheim"/>
              <a:buChar char="●"/>
            </a:pPr>
            <a:r>
              <a:rPr lang="en">
                <a:solidFill>
                  <a:srgbClr val="141519"/>
                </a:solidFill>
                <a:latin typeface="Anaheim"/>
                <a:ea typeface="Anaheim"/>
                <a:cs typeface="Anaheim"/>
                <a:sym typeface="Anaheim"/>
              </a:rPr>
              <a:t>Phone numbers in contact list</a:t>
            </a:r>
            <a:endParaRPr>
              <a:solidFill>
                <a:srgbClr val="141519"/>
              </a:solidFill>
              <a:latin typeface="Anaheim"/>
              <a:ea typeface="Anaheim"/>
              <a:cs typeface="Anaheim"/>
              <a:sym typeface="Anaheim"/>
            </a:endParaRPr>
          </a:p>
          <a:p>
            <a:pPr indent="-317500" lvl="0" marL="457200" rtl="0" algn="l">
              <a:lnSpc>
                <a:spcPct val="115000"/>
              </a:lnSpc>
              <a:spcBef>
                <a:spcPts val="0"/>
              </a:spcBef>
              <a:spcAft>
                <a:spcPts val="0"/>
              </a:spcAft>
              <a:buClr>
                <a:srgbClr val="141519"/>
              </a:buClr>
              <a:buSzPts val="1400"/>
              <a:buFont typeface="Anaheim"/>
              <a:buChar char="●"/>
            </a:pPr>
            <a:r>
              <a:rPr lang="en">
                <a:solidFill>
                  <a:srgbClr val="141519"/>
                </a:solidFill>
                <a:latin typeface="Anaheim"/>
                <a:ea typeface="Anaheim"/>
                <a:cs typeface="Anaheim"/>
                <a:sym typeface="Anaheim"/>
              </a:rPr>
              <a:t>IP address of device</a:t>
            </a:r>
            <a:endParaRPr>
              <a:latin typeface="Anaheim"/>
              <a:ea typeface="Anaheim"/>
              <a:cs typeface="Anaheim"/>
              <a:sym typeface="Anahei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9"/>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Hashes</a:t>
            </a:r>
            <a:endParaRPr/>
          </a:p>
        </p:txBody>
      </p:sp>
      <p:sp>
        <p:nvSpPr>
          <p:cNvPr id="544" name="Google Shape;544;p69"/>
          <p:cNvSpPr txBox="1"/>
          <p:nvPr/>
        </p:nvSpPr>
        <p:spPr>
          <a:xfrm>
            <a:off x="1063925" y="1552750"/>
            <a:ext cx="5722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A hash is a unique identifier of a file. </a:t>
            </a:r>
            <a:endParaRPr b="1">
              <a:latin typeface="Anaheim"/>
              <a:ea typeface="Anaheim"/>
              <a:cs typeface="Anaheim"/>
              <a:sym typeface="Anaheim"/>
            </a:endParaRPr>
          </a:p>
          <a:p>
            <a:pPr indent="0" lvl="0" marL="0" rtl="0" algn="l">
              <a:spcBef>
                <a:spcPts val="0"/>
              </a:spcBef>
              <a:spcAft>
                <a:spcPts val="0"/>
              </a:spcAft>
              <a:buNone/>
            </a:pPr>
            <a:r>
              <a:t/>
            </a:r>
            <a:endParaRPr b="1">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Common hashing </a:t>
            </a:r>
            <a:r>
              <a:rPr lang="en">
                <a:latin typeface="Anaheim"/>
                <a:ea typeface="Anaheim"/>
                <a:cs typeface="Anaheim"/>
                <a:sym typeface="Anaheim"/>
              </a:rPr>
              <a:t>algorithms</a:t>
            </a:r>
            <a:r>
              <a:rPr lang="en">
                <a:latin typeface="Anaheim"/>
                <a:ea typeface="Anaheim"/>
                <a:cs typeface="Anaheim"/>
                <a:sym typeface="Anaheim"/>
              </a:rPr>
              <a:t> used for malware hashing:</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MD5</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SHA-1</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SHA-256</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pic>
        <p:nvPicPr>
          <p:cNvPr id="545" name="Google Shape;545;p69"/>
          <p:cNvPicPr preferRelativeResize="0"/>
          <p:nvPr/>
        </p:nvPicPr>
        <p:blipFill>
          <a:blip r:embed="rId3">
            <a:alphaModFix/>
          </a:blip>
          <a:stretch>
            <a:fillRect/>
          </a:stretch>
        </p:blipFill>
        <p:spPr>
          <a:xfrm>
            <a:off x="2507984" y="3185497"/>
            <a:ext cx="4128025" cy="155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0"/>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Hashes</a:t>
            </a:r>
            <a:endParaRPr/>
          </a:p>
        </p:txBody>
      </p:sp>
      <p:pic>
        <p:nvPicPr>
          <p:cNvPr id="551" name="Google Shape;551;p70"/>
          <p:cNvPicPr preferRelativeResize="0"/>
          <p:nvPr/>
        </p:nvPicPr>
        <p:blipFill>
          <a:blip r:embed="rId3">
            <a:alphaModFix/>
          </a:blip>
          <a:stretch>
            <a:fillRect/>
          </a:stretch>
        </p:blipFill>
        <p:spPr>
          <a:xfrm>
            <a:off x="5129274" y="1427321"/>
            <a:ext cx="3297450" cy="3072075"/>
          </a:xfrm>
          <a:prstGeom prst="rect">
            <a:avLst/>
          </a:prstGeom>
          <a:noFill/>
          <a:ln>
            <a:noFill/>
          </a:ln>
        </p:spPr>
      </p:pic>
      <p:sp>
        <p:nvSpPr>
          <p:cNvPr id="552" name="Google Shape;552;p70"/>
          <p:cNvSpPr txBox="1"/>
          <p:nvPr/>
        </p:nvSpPr>
        <p:spPr>
          <a:xfrm>
            <a:off x="899625" y="1408100"/>
            <a:ext cx="2826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Two files can have the same name and contain completely different content. Therefore, names are a low fidelity IOC.</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Hashes on the other hand are unique and so are a much higher </a:t>
            </a:r>
            <a:r>
              <a:rPr lang="en">
                <a:latin typeface="Anaheim"/>
                <a:ea typeface="Anaheim"/>
                <a:cs typeface="Anaheim"/>
                <a:sym typeface="Anaheim"/>
              </a:rPr>
              <a:t>fidelity</a:t>
            </a:r>
            <a:r>
              <a:rPr lang="en">
                <a:latin typeface="Anaheim"/>
                <a:ea typeface="Anaheim"/>
                <a:cs typeface="Anaheim"/>
                <a:sym typeface="Anaheim"/>
              </a:rPr>
              <a:t> IOC.</a:t>
            </a:r>
            <a:endParaRPr>
              <a:latin typeface="Anaheim"/>
              <a:ea typeface="Anaheim"/>
              <a:cs typeface="Anaheim"/>
              <a:sym typeface="Anahei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1"/>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Malware Analysis</a:t>
            </a:r>
            <a:endParaRPr/>
          </a:p>
        </p:txBody>
      </p:sp>
      <p:sp>
        <p:nvSpPr>
          <p:cNvPr id="558" name="Google Shape;558;p71"/>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High-level Overview</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Common Goals of MAlware Analysis</a:t>
            </a:r>
            <a:endParaRPr/>
          </a:p>
        </p:txBody>
      </p:sp>
      <p:sp>
        <p:nvSpPr>
          <p:cNvPr id="564" name="Google Shape;564;p72"/>
          <p:cNvSpPr txBox="1"/>
          <p:nvPr>
            <p:ph idx="2" type="title"/>
          </p:nvPr>
        </p:nvSpPr>
        <p:spPr>
          <a:xfrm>
            <a:off x="967226" y="1836523"/>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Attribution</a:t>
            </a:r>
            <a:endParaRPr/>
          </a:p>
        </p:txBody>
      </p:sp>
      <p:sp>
        <p:nvSpPr>
          <p:cNvPr id="565" name="Google Shape;565;p72"/>
          <p:cNvSpPr txBox="1"/>
          <p:nvPr>
            <p:ph idx="1" type="subTitle"/>
          </p:nvPr>
        </p:nvSpPr>
        <p:spPr>
          <a:xfrm>
            <a:off x="783450" y="22849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Finding clues as to who wrote the file, why, and who might have received it.</a:t>
            </a:r>
            <a:endParaRPr/>
          </a:p>
        </p:txBody>
      </p:sp>
      <p:sp>
        <p:nvSpPr>
          <p:cNvPr id="566" name="Google Shape;566;p72"/>
          <p:cNvSpPr txBox="1"/>
          <p:nvPr>
            <p:ph idx="3" type="title"/>
          </p:nvPr>
        </p:nvSpPr>
        <p:spPr>
          <a:xfrm>
            <a:off x="6336924" y="1836523"/>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infrastructure</a:t>
            </a:r>
            <a:endParaRPr/>
          </a:p>
        </p:txBody>
      </p:sp>
      <p:sp>
        <p:nvSpPr>
          <p:cNvPr id="567" name="Google Shape;567;p72"/>
          <p:cNvSpPr txBox="1"/>
          <p:nvPr>
            <p:ph idx="4" type="subTitle"/>
          </p:nvPr>
        </p:nvSpPr>
        <p:spPr>
          <a:xfrm>
            <a:off x="6153025" y="22849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Finding other aspects of the attacker’s </a:t>
            </a:r>
            <a:r>
              <a:rPr lang="en"/>
              <a:t>infrastructure - like domains or IPs they used for exfiltrating data</a:t>
            </a:r>
            <a:endParaRPr/>
          </a:p>
        </p:txBody>
      </p:sp>
      <p:sp>
        <p:nvSpPr>
          <p:cNvPr id="568" name="Google Shape;568;p72"/>
          <p:cNvSpPr txBox="1"/>
          <p:nvPr>
            <p:ph idx="5" type="title"/>
          </p:nvPr>
        </p:nvSpPr>
        <p:spPr>
          <a:xfrm>
            <a:off x="4993863" y="3413573"/>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Behavior</a:t>
            </a:r>
            <a:endParaRPr/>
          </a:p>
        </p:txBody>
      </p:sp>
      <p:sp>
        <p:nvSpPr>
          <p:cNvPr id="569" name="Google Shape;569;p72"/>
          <p:cNvSpPr txBox="1"/>
          <p:nvPr>
            <p:ph idx="6" type="subTitle"/>
          </p:nvPr>
        </p:nvSpPr>
        <p:spPr>
          <a:xfrm>
            <a:off x="4809150" y="3862000"/>
            <a:ext cx="2210700" cy="73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Understanding the full capabilities of a file, including those you didn’t see happen in an incident</a:t>
            </a:r>
            <a:endParaRPr/>
          </a:p>
        </p:txBody>
      </p:sp>
      <p:sp>
        <p:nvSpPr>
          <p:cNvPr id="570" name="Google Shape;570;p72"/>
          <p:cNvSpPr txBox="1"/>
          <p:nvPr>
            <p:ph idx="7" type="title"/>
          </p:nvPr>
        </p:nvSpPr>
        <p:spPr>
          <a:xfrm>
            <a:off x="3651738" y="1836523"/>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Incident response</a:t>
            </a:r>
            <a:endParaRPr/>
          </a:p>
        </p:txBody>
      </p:sp>
      <p:sp>
        <p:nvSpPr>
          <p:cNvPr id="571" name="Google Shape;571;p72"/>
          <p:cNvSpPr txBox="1"/>
          <p:nvPr>
            <p:ph idx="8" type="subTitle"/>
          </p:nvPr>
        </p:nvSpPr>
        <p:spPr>
          <a:xfrm>
            <a:off x="3467027" y="22849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Understanding what a file does and what might have been impacted or taken in an </a:t>
            </a:r>
            <a:r>
              <a:rPr lang="en"/>
              <a:t>incident</a:t>
            </a:r>
            <a:r>
              <a:rPr lang="en"/>
              <a:t>.</a:t>
            </a:r>
            <a:endParaRPr/>
          </a:p>
        </p:txBody>
      </p:sp>
      <p:sp>
        <p:nvSpPr>
          <p:cNvPr id="572" name="Google Shape;572;p72"/>
          <p:cNvSpPr txBox="1"/>
          <p:nvPr>
            <p:ph idx="9" type="title"/>
          </p:nvPr>
        </p:nvSpPr>
        <p:spPr>
          <a:xfrm>
            <a:off x="2308913" y="3413573"/>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Identification &amp; Classification</a:t>
            </a:r>
            <a:endParaRPr/>
          </a:p>
        </p:txBody>
      </p:sp>
      <p:sp>
        <p:nvSpPr>
          <p:cNvPr id="573" name="Google Shape;573;p72"/>
          <p:cNvSpPr txBox="1"/>
          <p:nvPr>
            <p:ph idx="13" type="subTitle"/>
          </p:nvPr>
        </p:nvSpPr>
        <p:spPr>
          <a:xfrm>
            <a:off x="2125050" y="386200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Writing signatures in an engine (like clamav or YARA) to help identify similar malicious files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3"/>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Common Techniques</a:t>
            </a:r>
            <a:endParaRPr/>
          </a:p>
        </p:txBody>
      </p:sp>
      <p:sp>
        <p:nvSpPr>
          <p:cNvPr id="579" name="Google Shape;579;p73"/>
          <p:cNvSpPr txBox="1"/>
          <p:nvPr>
            <p:ph idx="5" type="title"/>
          </p:nvPr>
        </p:nvSpPr>
        <p:spPr>
          <a:xfrm>
            <a:off x="4993413" y="1978535"/>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Static Analysis</a:t>
            </a:r>
            <a:endParaRPr/>
          </a:p>
        </p:txBody>
      </p:sp>
      <p:sp>
        <p:nvSpPr>
          <p:cNvPr id="580" name="Google Shape;580;p73"/>
          <p:cNvSpPr txBox="1"/>
          <p:nvPr>
            <p:ph idx="6" type="subTitle"/>
          </p:nvPr>
        </p:nvSpPr>
        <p:spPr>
          <a:xfrm>
            <a:off x="4808700" y="2426963"/>
            <a:ext cx="2210700" cy="73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Examining a file’s contents and trying to interpret what it can do</a:t>
            </a:r>
            <a:endParaRPr/>
          </a:p>
        </p:txBody>
      </p:sp>
      <p:sp>
        <p:nvSpPr>
          <p:cNvPr id="581" name="Google Shape;581;p73"/>
          <p:cNvSpPr txBox="1"/>
          <p:nvPr>
            <p:ph idx="9" type="title"/>
          </p:nvPr>
        </p:nvSpPr>
        <p:spPr>
          <a:xfrm>
            <a:off x="2308463" y="1978535"/>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Dynamic Analysis</a:t>
            </a:r>
            <a:endParaRPr/>
          </a:p>
        </p:txBody>
      </p:sp>
      <p:sp>
        <p:nvSpPr>
          <p:cNvPr id="582" name="Google Shape;582;p73"/>
          <p:cNvSpPr txBox="1"/>
          <p:nvPr>
            <p:ph idx="13" type="subTitle"/>
          </p:nvPr>
        </p:nvSpPr>
        <p:spPr>
          <a:xfrm>
            <a:off x="2124600" y="2426963"/>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Running a file and seeing what it does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Q&amp;A</a:t>
            </a:r>
            <a:endParaRPr/>
          </a:p>
        </p:txBody>
      </p:sp>
      <p:sp>
        <p:nvSpPr>
          <p:cNvPr id="195" name="Google Shape;195;p29"/>
          <p:cNvSpPr txBox="1"/>
          <p:nvPr/>
        </p:nvSpPr>
        <p:spPr>
          <a:xfrm>
            <a:off x="2169725" y="1822975"/>
            <a:ext cx="906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600">
                <a:latin typeface="Pacifico"/>
                <a:ea typeface="Pacifico"/>
                <a:cs typeface="Pacifico"/>
                <a:sym typeface="Pacifico"/>
              </a:rPr>
              <a:t>?</a:t>
            </a:r>
            <a:endParaRPr sz="9600">
              <a:latin typeface="Pacifico"/>
              <a:ea typeface="Pacifico"/>
              <a:cs typeface="Pacifico"/>
              <a:sym typeface="Pacific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Dynamic Analysis / Behavioral Analysis</a:t>
            </a:r>
            <a:endParaRPr/>
          </a:p>
        </p:txBody>
      </p:sp>
      <p:sp>
        <p:nvSpPr>
          <p:cNvPr id="588" name="Google Shape;588;p74"/>
          <p:cNvSpPr txBox="1"/>
          <p:nvPr/>
        </p:nvSpPr>
        <p:spPr>
          <a:xfrm>
            <a:off x="6443750" y="1334775"/>
            <a:ext cx="2266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In </a:t>
            </a:r>
            <a:r>
              <a:rPr b="1" lang="en">
                <a:latin typeface="Anaheim"/>
                <a:ea typeface="Anaheim"/>
                <a:cs typeface="Anaheim"/>
                <a:sym typeface="Anaheim"/>
              </a:rPr>
              <a:t>dynamic analysis</a:t>
            </a:r>
            <a:r>
              <a:rPr lang="en">
                <a:latin typeface="Anaheim"/>
                <a:ea typeface="Anaheim"/>
                <a:cs typeface="Anaheim"/>
                <a:sym typeface="Anaheim"/>
              </a:rPr>
              <a:t>, a file is placed in a test environment - oftentimes a </a:t>
            </a:r>
            <a:r>
              <a:rPr b="1" lang="en">
                <a:latin typeface="Anaheim"/>
                <a:ea typeface="Anaheim"/>
                <a:cs typeface="Anaheim"/>
                <a:sym typeface="Anaheim"/>
              </a:rPr>
              <a:t>virtual machine</a:t>
            </a:r>
            <a:r>
              <a:rPr lang="en">
                <a:latin typeface="Anaheim"/>
                <a:ea typeface="Anaheim"/>
                <a:cs typeface="Anaheim"/>
                <a:sym typeface="Anaheim"/>
              </a:rPr>
              <a:t>, and the file is executed. The analyst may use a tool called a </a:t>
            </a:r>
            <a:r>
              <a:rPr b="1" lang="en">
                <a:latin typeface="Anaheim"/>
                <a:ea typeface="Anaheim"/>
                <a:cs typeface="Anaheim"/>
                <a:sym typeface="Anaheim"/>
              </a:rPr>
              <a:t>debugger</a:t>
            </a:r>
            <a:r>
              <a:rPr lang="en">
                <a:latin typeface="Anaheim"/>
                <a:ea typeface="Anaheim"/>
                <a:cs typeface="Anaheim"/>
                <a:sym typeface="Anaheim"/>
              </a:rPr>
              <a:t> to step through execution and keep track of variables in memory and the state of the program.</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The analyst will try to understand what the malware is accomplishing by watching how it changes the host computer.</a:t>
            </a:r>
            <a:endParaRPr>
              <a:latin typeface="Anaheim"/>
              <a:ea typeface="Anaheim"/>
              <a:cs typeface="Anaheim"/>
              <a:sym typeface="Anaheim"/>
            </a:endParaRPr>
          </a:p>
        </p:txBody>
      </p:sp>
      <p:pic>
        <p:nvPicPr>
          <p:cNvPr id="589" name="Google Shape;589;p74"/>
          <p:cNvPicPr preferRelativeResize="0"/>
          <p:nvPr/>
        </p:nvPicPr>
        <p:blipFill>
          <a:blip r:embed="rId3">
            <a:alphaModFix/>
          </a:blip>
          <a:stretch>
            <a:fillRect/>
          </a:stretch>
        </p:blipFill>
        <p:spPr>
          <a:xfrm>
            <a:off x="198425" y="1275025"/>
            <a:ext cx="6138950" cy="345172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5"/>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Advantages</a:t>
            </a:r>
            <a:r>
              <a:rPr lang="en"/>
              <a:t>:</a:t>
            </a:r>
            <a:endParaRPr/>
          </a:p>
          <a:p>
            <a:pPr indent="0" lvl="0" marL="0" rtl="0" algn="l">
              <a:spcBef>
                <a:spcPts val="0"/>
              </a:spcBef>
              <a:spcAft>
                <a:spcPts val="0"/>
              </a:spcAft>
              <a:buNone/>
            </a:pPr>
            <a:r>
              <a:rPr lang="en"/>
              <a:t>When you execute a file dynamically, you can sometimes quickly see how the file appears to the end user (does it have a lure?), you may be able to quickly capture network traffic (say with a network capture tool like wireshark), and you can potentially bypass tricks adversaries will use to fool someone trying to use a different technique to introspect the code. It’s often easier and more accessible to beginners and requires less intricate understanding of how computer systems operate.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Disadvantages:</a:t>
            </a:r>
            <a:endParaRPr b="1"/>
          </a:p>
          <a:p>
            <a:pPr indent="0" lvl="0" marL="0" rtl="0" algn="l">
              <a:spcBef>
                <a:spcPts val="0"/>
              </a:spcBef>
              <a:spcAft>
                <a:spcPts val="0"/>
              </a:spcAft>
              <a:buNone/>
            </a:pPr>
            <a:r>
              <a:rPr lang="en"/>
              <a:t>Attackers may put in place measures to understand when they are in a VM and change behavior. They may have a fake C2 or not execute. You can also miss alternative behaviors the file might use if your environment were different. You also have to be able to maintain a safe and convincing environment.</a:t>
            </a:r>
            <a:endParaRPr/>
          </a:p>
        </p:txBody>
      </p:sp>
      <p:sp>
        <p:nvSpPr>
          <p:cNvPr id="595" name="Google Shape;595;p7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Dynamic Analysis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6"/>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Static Analysis /  Reversing</a:t>
            </a:r>
            <a:endParaRPr/>
          </a:p>
        </p:txBody>
      </p:sp>
      <p:sp>
        <p:nvSpPr>
          <p:cNvPr id="601" name="Google Shape;601;p76"/>
          <p:cNvSpPr txBox="1"/>
          <p:nvPr/>
        </p:nvSpPr>
        <p:spPr>
          <a:xfrm>
            <a:off x="6443750" y="1334775"/>
            <a:ext cx="2266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In </a:t>
            </a:r>
            <a:r>
              <a:rPr b="1" lang="en">
                <a:latin typeface="Anaheim"/>
                <a:ea typeface="Anaheim"/>
                <a:cs typeface="Anaheim"/>
                <a:sym typeface="Anaheim"/>
              </a:rPr>
              <a:t>static analysis</a:t>
            </a:r>
            <a:r>
              <a:rPr lang="en">
                <a:latin typeface="Anaheim"/>
                <a:ea typeface="Anaheim"/>
                <a:cs typeface="Anaheim"/>
                <a:sym typeface="Anaheim"/>
              </a:rPr>
              <a:t> a file is not executed. Instead, the analyst uses various tools - oftentimes a </a:t>
            </a:r>
            <a:r>
              <a:rPr b="1" lang="en">
                <a:latin typeface="Anaheim"/>
                <a:ea typeface="Anaheim"/>
                <a:cs typeface="Anaheim"/>
                <a:sym typeface="Anaheim"/>
              </a:rPr>
              <a:t>decompiler</a:t>
            </a:r>
            <a:r>
              <a:rPr lang="en">
                <a:latin typeface="Anaheim"/>
                <a:ea typeface="Anaheim"/>
                <a:cs typeface="Anaheim"/>
                <a:sym typeface="Anaheim"/>
              </a:rPr>
              <a:t> or a </a:t>
            </a:r>
            <a:r>
              <a:rPr b="1" lang="en">
                <a:latin typeface="Anaheim"/>
                <a:ea typeface="Anaheim"/>
                <a:cs typeface="Anaheim"/>
                <a:sym typeface="Anaheim"/>
              </a:rPr>
              <a:t>disassembler</a:t>
            </a:r>
            <a:r>
              <a:rPr lang="en">
                <a:latin typeface="Anaheim"/>
                <a:ea typeface="Anaheim"/>
                <a:cs typeface="Anaheim"/>
                <a:sym typeface="Anaheim"/>
              </a:rPr>
              <a:t> to examine the malicious application.</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Reversing is an entire career path and can be quite difficult and detail-oriented. But some programs are easier to take apart and may be more accessible for beginners.</a:t>
            </a:r>
            <a:endParaRPr>
              <a:latin typeface="Anaheim"/>
              <a:ea typeface="Anaheim"/>
              <a:cs typeface="Anaheim"/>
              <a:sym typeface="Anaheim"/>
            </a:endParaRPr>
          </a:p>
        </p:txBody>
      </p:sp>
      <p:pic>
        <p:nvPicPr>
          <p:cNvPr id="602" name="Google Shape;602;p76"/>
          <p:cNvPicPr preferRelativeResize="0"/>
          <p:nvPr/>
        </p:nvPicPr>
        <p:blipFill>
          <a:blip r:embed="rId3">
            <a:alphaModFix/>
          </a:blip>
          <a:stretch>
            <a:fillRect/>
          </a:stretch>
        </p:blipFill>
        <p:spPr>
          <a:xfrm>
            <a:off x="382525" y="1401000"/>
            <a:ext cx="5937325" cy="33397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7"/>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Advantages</a:t>
            </a:r>
            <a:r>
              <a:rPr lang="en"/>
              <a:t>:</a:t>
            </a:r>
            <a:endParaRPr/>
          </a:p>
          <a:p>
            <a:pPr indent="0" lvl="0" marL="0" rtl="0" algn="l">
              <a:spcBef>
                <a:spcPts val="0"/>
              </a:spcBef>
              <a:spcAft>
                <a:spcPts val="0"/>
              </a:spcAft>
              <a:buNone/>
            </a:pPr>
            <a:r>
              <a:rPr lang="en"/>
              <a:t>When you look at a file statically, you don’t have to set up a safe test environment or worry about results of code execution. You can explore many different execution paths a file might take. You may be able to more easily identify components of the file that are unique and could make for good YARA signatures.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Disadvantages</a:t>
            </a:r>
            <a:r>
              <a:rPr lang="en"/>
              <a:t>:</a:t>
            </a:r>
            <a:endParaRPr/>
          </a:p>
          <a:p>
            <a:pPr indent="0" lvl="0" marL="0" rtl="0" algn="l">
              <a:spcBef>
                <a:spcPts val="0"/>
              </a:spcBef>
              <a:spcAft>
                <a:spcPts val="0"/>
              </a:spcAft>
              <a:buNone/>
            </a:pPr>
            <a:r>
              <a:rPr lang="en"/>
              <a:t>Attackers may design intentional traps for you, like creating forks of code that will never be followed. They may obfuscate parts of their code quite heavily and make extracting meaningful findings difficult.</a:t>
            </a:r>
            <a:endParaRPr/>
          </a:p>
        </p:txBody>
      </p:sp>
      <p:sp>
        <p:nvSpPr>
          <p:cNvPr id="608" name="Google Shape;608;p7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Static</a:t>
            </a:r>
            <a:r>
              <a:rPr lang="en"/>
              <a:t> Analysis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8"/>
          <p:cNvSpPr txBox="1"/>
          <p:nvPr>
            <p:ph idx="1" type="subTitle"/>
          </p:nvPr>
        </p:nvSpPr>
        <p:spPr>
          <a:xfrm flipH="1">
            <a:off x="966250" y="1107050"/>
            <a:ext cx="7409100" cy="388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You do not need to analyze malware for this class; however, you will interact with malware hashes.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If you want to learn, talk to us and we can discuss project ideas that involve Python or Android malware but I only recommend this if you are incredibly dedicated and passionate about it. For everyone else:</a:t>
            </a:r>
            <a:endParaRPr sz="2000"/>
          </a:p>
          <a:p>
            <a:pPr indent="0" lvl="0" marL="0" rtl="0" algn="l">
              <a:spcBef>
                <a:spcPts val="0"/>
              </a:spcBef>
              <a:spcAft>
                <a:spcPts val="0"/>
              </a:spcAft>
              <a:buNone/>
            </a:pPr>
            <a:r>
              <a:t/>
            </a:r>
            <a:endParaRPr sz="2000"/>
          </a:p>
          <a:p>
            <a:pPr indent="0" lvl="0" marL="0" rtl="0" algn="ctr">
              <a:spcBef>
                <a:spcPts val="0"/>
              </a:spcBef>
              <a:spcAft>
                <a:spcPts val="0"/>
              </a:spcAft>
              <a:buNone/>
            </a:pPr>
            <a:r>
              <a:rPr b="1" lang="en" sz="2000">
                <a:solidFill>
                  <a:srgbClr val="980000"/>
                </a:solidFill>
              </a:rPr>
              <a:t>DO NOT DOWNLOAD MALWARE. ONLY INTERACT WITH HASHES.</a:t>
            </a:r>
            <a:endParaRPr b="1" sz="2000">
              <a:solidFill>
                <a:srgbClr val="980000"/>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rPr lang="en" sz="2000"/>
              <a:t>You will be using data in VirusTotal, some of which is derived from </a:t>
            </a:r>
            <a:r>
              <a:rPr b="1" lang="en" sz="2000"/>
              <a:t>static and dynamic </a:t>
            </a:r>
            <a:r>
              <a:rPr lang="en" sz="2000"/>
              <a:t>analysis. There are also other online engines and reports you will likely find and can use from open-source.</a:t>
            </a:r>
            <a:endParaRPr sz="2000"/>
          </a:p>
        </p:txBody>
      </p:sp>
      <p:sp>
        <p:nvSpPr>
          <p:cNvPr id="614" name="Google Shape;614;p7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For this class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9"/>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 to Graph Theory</a:t>
            </a:r>
            <a:endParaRPr/>
          </a:p>
        </p:txBody>
      </p:sp>
      <p:sp>
        <p:nvSpPr>
          <p:cNvPr id="620" name="Google Shape;620;p79"/>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with Nodes &amp; Edges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80"/>
          <p:cNvPicPr preferRelativeResize="0"/>
          <p:nvPr/>
        </p:nvPicPr>
        <p:blipFill>
          <a:blip r:embed="rId3">
            <a:alphaModFix/>
          </a:blip>
          <a:stretch>
            <a:fillRect/>
          </a:stretch>
        </p:blipFill>
        <p:spPr>
          <a:xfrm>
            <a:off x="152400" y="152400"/>
            <a:ext cx="5498523" cy="4838700"/>
          </a:xfrm>
          <a:prstGeom prst="rect">
            <a:avLst/>
          </a:prstGeom>
          <a:noFill/>
          <a:ln>
            <a:noFill/>
          </a:ln>
        </p:spPr>
      </p:pic>
      <p:sp>
        <p:nvSpPr>
          <p:cNvPr id="626" name="Google Shape;626;p80"/>
          <p:cNvSpPr txBox="1"/>
          <p:nvPr/>
        </p:nvSpPr>
        <p:spPr>
          <a:xfrm>
            <a:off x="6052525" y="598350"/>
            <a:ext cx="246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Great introduction to the topic is </a:t>
            </a:r>
            <a:r>
              <a:rPr lang="en" u="sng">
                <a:solidFill>
                  <a:schemeClr val="hlink"/>
                </a:solidFill>
                <a:latin typeface="Anaheim"/>
                <a:ea typeface="Anaheim"/>
                <a:cs typeface="Anaheim"/>
                <a:sym typeface="Anaheim"/>
                <a:hlinkClick r:id="rId4"/>
              </a:rPr>
              <a:t>here</a:t>
            </a:r>
            <a:r>
              <a:rPr lang="en">
                <a:latin typeface="Anaheim"/>
                <a:ea typeface="Anaheim"/>
                <a:cs typeface="Anaheim"/>
                <a:sym typeface="Anaheim"/>
              </a:rPr>
              <a:t>. We’ll use a lot of graphics from this tutorial.</a:t>
            </a:r>
            <a:endParaRPr>
              <a:latin typeface="Anaheim"/>
              <a:ea typeface="Anaheim"/>
              <a:cs typeface="Anaheim"/>
              <a:sym typeface="Anahei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 to Graph Concepts</a:t>
            </a:r>
            <a:endParaRPr/>
          </a:p>
        </p:txBody>
      </p:sp>
      <p:sp>
        <p:nvSpPr>
          <p:cNvPr id="632" name="Google Shape;632;p81"/>
          <p:cNvSpPr txBox="1"/>
          <p:nvPr/>
        </p:nvSpPr>
        <p:spPr>
          <a:xfrm>
            <a:off x="6443750" y="1334775"/>
            <a:ext cx="2266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Graphs</a:t>
            </a:r>
            <a:r>
              <a:rPr lang="en">
                <a:latin typeface="Anaheim"/>
                <a:ea typeface="Anaheim"/>
                <a:cs typeface="Anaheim"/>
                <a:sym typeface="Anaheim"/>
              </a:rPr>
              <a:t> represent objects, their relationships, and various aspects about both.</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Objects are represented by </a:t>
            </a:r>
            <a:r>
              <a:rPr b="1" lang="en">
                <a:latin typeface="Anaheim"/>
                <a:ea typeface="Anaheim"/>
                <a:cs typeface="Anaheim"/>
                <a:sym typeface="Anaheim"/>
              </a:rPr>
              <a:t>nodes</a:t>
            </a:r>
            <a:r>
              <a:rPr lang="en">
                <a:latin typeface="Anaheim"/>
                <a:ea typeface="Anaheim"/>
                <a:cs typeface="Anaheim"/>
                <a:sym typeface="Anaheim"/>
              </a:rPr>
              <a:t> (sometimes called </a:t>
            </a:r>
            <a:r>
              <a:rPr b="1" lang="en">
                <a:latin typeface="Anaheim"/>
                <a:ea typeface="Anaheim"/>
                <a:cs typeface="Anaheim"/>
                <a:sym typeface="Anaheim"/>
              </a:rPr>
              <a:t>vertices</a:t>
            </a:r>
            <a:r>
              <a:rPr lang="en">
                <a:latin typeface="Anaheim"/>
                <a:ea typeface="Anaheim"/>
                <a:cs typeface="Anaheim"/>
                <a:sym typeface="Anaheim"/>
              </a:rPr>
              <a:t>) - often a circle or other shape - and the relationships between those objects are represented with lines called </a:t>
            </a:r>
            <a:r>
              <a:rPr b="1" lang="en">
                <a:latin typeface="Anaheim"/>
                <a:ea typeface="Anaheim"/>
                <a:cs typeface="Anaheim"/>
                <a:sym typeface="Anaheim"/>
              </a:rPr>
              <a:t>edges</a:t>
            </a:r>
            <a:r>
              <a:rPr lang="en">
                <a:latin typeface="Anaheim"/>
                <a:ea typeface="Anaheim"/>
                <a:cs typeface="Anaheim"/>
                <a:sym typeface="Anaheim"/>
              </a:rPr>
              <a:t>.</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Both nodes and edges can have </a:t>
            </a:r>
            <a:r>
              <a:rPr b="1" lang="en">
                <a:latin typeface="Anaheim"/>
                <a:ea typeface="Anaheim"/>
                <a:cs typeface="Anaheim"/>
                <a:sym typeface="Anaheim"/>
              </a:rPr>
              <a:t>properties</a:t>
            </a:r>
            <a:r>
              <a:rPr lang="en">
                <a:latin typeface="Anaheim"/>
                <a:ea typeface="Anaheim"/>
                <a:cs typeface="Anaheim"/>
                <a:sym typeface="Anaheim"/>
              </a:rPr>
              <a:t> (such as a name or other information about the node or edge).</a:t>
            </a:r>
            <a:endParaRPr>
              <a:latin typeface="Anaheim"/>
              <a:ea typeface="Anaheim"/>
              <a:cs typeface="Anaheim"/>
              <a:sym typeface="Anaheim"/>
            </a:endParaRPr>
          </a:p>
        </p:txBody>
      </p:sp>
      <p:pic>
        <p:nvPicPr>
          <p:cNvPr id="633" name="Google Shape;633;p81"/>
          <p:cNvPicPr preferRelativeResize="0"/>
          <p:nvPr/>
        </p:nvPicPr>
        <p:blipFill>
          <a:blip r:embed="rId3">
            <a:alphaModFix/>
          </a:blip>
          <a:stretch>
            <a:fillRect/>
          </a:stretch>
        </p:blipFill>
        <p:spPr>
          <a:xfrm>
            <a:off x="152400" y="1390075"/>
            <a:ext cx="6138949" cy="308701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2"/>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Directionality</a:t>
            </a:r>
            <a:endParaRPr/>
          </a:p>
        </p:txBody>
      </p:sp>
      <p:sp>
        <p:nvSpPr>
          <p:cNvPr id="639" name="Google Shape;639;p82"/>
          <p:cNvSpPr txBox="1"/>
          <p:nvPr/>
        </p:nvSpPr>
        <p:spPr>
          <a:xfrm>
            <a:off x="6443750" y="1334775"/>
            <a:ext cx="2266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Graph edges can have </a:t>
            </a:r>
            <a:r>
              <a:rPr b="1" lang="en">
                <a:latin typeface="Anaheim"/>
                <a:ea typeface="Anaheim"/>
                <a:cs typeface="Anaheim"/>
                <a:sym typeface="Anaheim"/>
              </a:rPr>
              <a:t>direction</a:t>
            </a:r>
            <a:r>
              <a:rPr lang="en">
                <a:latin typeface="Anaheim"/>
                <a:ea typeface="Anaheim"/>
                <a:cs typeface="Anaheim"/>
                <a:sym typeface="Anaheim"/>
              </a:rPr>
              <a:t>; this implies a relationship between two objects can be one way (ex. “Parent” vs “child”) or may be </a:t>
            </a:r>
            <a:r>
              <a:rPr b="1" lang="en">
                <a:latin typeface="Anaheim"/>
                <a:ea typeface="Anaheim"/>
                <a:cs typeface="Anaheim"/>
                <a:sym typeface="Anaheim"/>
              </a:rPr>
              <a:t>bidirectional</a:t>
            </a:r>
            <a:r>
              <a:rPr lang="en">
                <a:latin typeface="Anaheim"/>
                <a:ea typeface="Anaheim"/>
                <a:cs typeface="Anaheim"/>
                <a:sym typeface="Anaheim"/>
              </a:rPr>
              <a:t> (“cousin”).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Edges that have a forced direction are often depicted with arrows.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Edges are thereofore often classified as </a:t>
            </a:r>
            <a:r>
              <a:rPr b="1" lang="en">
                <a:latin typeface="Anaheim"/>
                <a:ea typeface="Anaheim"/>
                <a:cs typeface="Anaheim"/>
                <a:sym typeface="Anaheim"/>
              </a:rPr>
              <a:t>directed </a:t>
            </a:r>
            <a:r>
              <a:rPr lang="en">
                <a:latin typeface="Anaheim"/>
                <a:ea typeface="Anaheim"/>
                <a:cs typeface="Anaheim"/>
                <a:sym typeface="Anaheim"/>
              </a:rPr>
              <a:t>or </a:t>
            </a:r>
            <a:r>
              <a:rPr b="1" lang="en">
                <a:latin typeface="Anaheim"/>
                <a:ea typeface="Anaheim"/>
                <a:cs typeface="Anaheim"/>
                <a:sym typeface="Anaheim"/>
              </a:rPr>
              <a:t>undirected.</a:t>
            </a:r>
            <a:endParaRPr b="1">
              <a:latin typeface="Anaheim"/>
              <a:ea typeface="Anaheim"/>
              <a:cs typeface="Anaheim"/>
              <a:sym typeface="Anaheim"/>
            </a:endParaRPr>
          </a:p>
        </p:txBody>
      </p:sp>
      <p:pic>
        <p:nvPicPr>
          <p:cNvPr id="640" name="Google Shape;640;p82"/>
          <p:cNvPicPr preferRelativeResize="0"/>
          <p:nvPr/>
        </p:nvPicPr>
        <p:blipFill>
          <a:blip r:embed="rId3">
            <a:alphaModFix/>
          </a:blip>
          <a:stretch>
            <a:fillRect/>
          </a:stretch>
        </p:blipFill>
        <p:spPr>
          <a:xfrm>
            <a:off x="923350" y="1056400"/>
            <a:ext cx="4312199" cy="2334750"/>
          </a:xfrm>
          <a:prstGeom prst="rect">
            <a:avLst/>
          </a:prstGeom>
          <a:noFill/>
          <a:ln>
            <a:noFill/>
          </a:ln>
        </p:spPr>
      </p:pic>
      <p:pic>
        <p:nvPicPr>
          <p:cNvPr id="641" name="Google Shape;641;p82"/>
          <p:cNvPicPr preferRelativeResize="0"/>
          <p:nvPr/>
        </p:nvPicPr>
        <p:blipFill>
          <a:blip r:embed="rId4">
            <a:alphaModFix/>
          </a:blip>
          <a:stretch>
            <a:fillRect/>
          </a:stretch>
        </p:blipFill>
        <p:spPr>
          <a:xfrm>
            <a:off x="826825" y="3141321"/>
            <a:ext cx="4786926" cy="1921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3"/>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Examples</a:t>
            </a:r>
            <a:endParaRPr/>
          </a:p>
        </p:txBody>
      </p:sp>
      <p:pic>
        <p:nvPicPr>
          <p:cNvPr id="647" name="Google Shape;647;p83"/>
          <p:cNvPicPr preferRelativeResize="0"/>
          <p:nvPr/>
        </p:nvPicPr>
        <p:blipFill>
          <a:blip r:embed="rId3">
            <a:alphaModFix/>
          </a:blip>
          <a:stretch>
            <a:fillRect/>
          </a:stretch>
        </p:blipFill>
        <p:spPr>
          <a:xfrm>
            <a:off x="140900" y="1829575"/>
            <a:ext cx="4755676" cy="2581650"/>
          </a:xfrm>
          <a:prstGeom prst="rect">
            <a:avLst/>
          </a:prstGeom>
          <a:noFill/>
          <a:ln>
            <a:noFill/>
          </a:ln>
        </p:spPr>
      </p:pic>
      <p:pic>
        <p:nvPicPr>
          <p:cNvPr id="648" name="Google Shape;648;p83"/>
          <p:cNvPicPr preferRelativeResize="0"/>
          <p:nvPr/>
        </p:nvPicPr>
        <p:blipFill>
          <a:blip r:embed="rId4">
            <a:alphaModFix/>
          </a:blip>
          <a:stretch>
            <a:fillRect/>
          </a:stretch>
        </p:blipFill>
        <p:spPr>
          <a:xfrm>
            <a:off x="4563337" y="1829574"/>
            <a:ext cx="4429320" cy="2581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ctrTitle"/>
          </p:nvPr>
        </p:nvSpPr>
        <p:spPr>
          <a:xfrm>
            <a:off x="5361050" y="1160225"/>
            <a:ext cx="2655600" cy="6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Quiz</a:t>
            </a:r>
            <a:endParaRPr/>
          </a:p>
        </p:txBody>
      </p:sp>
      <p:pic>
        <p:nvPicPr>
          <p:cNvPr descr="You can become my patron https://www.patreon.com/timer it will help me to create new manually made from scratch timers for you! Thank you for the support!&#10;&#10;This 10 minutes timer counts down silently until it reaches 0:00, then an alarm sounds to alert you that time is up.&#10;&#10;Feel free to connect&#10;Facebook https://www.facebook.com/anatolii.iakovlev&#10;Instagram https://www.instagram.com/yakovlev.anatolii&#10;&#10;If you wish to support this channel you can like &amp; subscribe: https://bit.ly/2Z7R1D1&#10;&#10;In case you want to use my video in your projects start by sending me an e-mail. Most often it will be okay as long as you ask first. Using my videos without my approval, will be reported without warning." id="201" name="Google Shape;201;p30" title="10 minute countdown timer with alarm">
            <a:hlinkClick r:id="rId3"/>
          </p:cNvPr>
          <p:cNvPicPr preferRelativeResize="0"/>
          <p:nvPr/>
        </p:nvPicPr>
        <p:blipFill>
          <a:blip r:embed="rId4">
            <a:alphaModFix/>
          </a:blip>
          <a:stretch>
            <a:fillRect/>
          </a:stretch>
        </p:blipFill>
        <p:spPr>
          <a:xfrm>
            <a:off x="1197825" y="1453773"/>
            <a:ext cx="2981274" cy="2235950"/>
          </a:xfrm>
          <a:prstGeom prst="rect">
            <a:avLst/>
          </a:prstGeom>
          <a:noFill/>
          <a:ln>
            <a:noFill/>
          </a:ln>
        </p:spPr>
      </p:pic>
      <p:sp>
        <p:nvSpPr>
          <p:cNvPr id="202" name="Google Shape;202;p30"/>
          <p:cNvSpPr txBox="1"/>
          <p:nvPr/>
        </p:nvSpPr>
        <p:spPr>
          <a:xfrm>
            <a:off x="5220075" y="1939975"/>
            <a:ext cx="3241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Access the quiz here: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u="sng">
                <a:solidFill>
                  <a:schemeClr val="hlink"/>
                </a:solidFill>
                <a:latin typeface="Anaheim"/>
                <a:ea typeface="Anaheim"/>
                <a:cs typeface="Anaheim"/>
                <a:sym typeface="Anaheim"/>
                <a:hlinkClick r:id="rId5"/>
              </a:rPr>
              <a:t>https://forms.gle/REkqs513nTc7dR7Z6</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b="1" lang="en" u="sng">
                <a:latin typeface="Anaheim"/>
                <a:ea typeface="Anaheim"/>
                <a:cs typeface="Anaheim"/>
                <a:sym typeface="Anaheim"/>
              </a:rPr>
              <a:t>Screenshot before submitting &amp; don’t refresh.</a:t>
            </a:r>
            <a:endParaRPr b="1" u="sng">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4"/>
          <p:cNvSpPr/>
          <p:nvPr/>
        </p:nvSpPr>
        <p:spPr>
          <a:xfrm>
            <a:off x="290275" y="1369300"/>
            <a:ext cx="5949000" cy="319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Directionality</a:t>
            </a:r>
            <a:endParaRPr/>
          </a:p>
        </p:txBody>
      </p:sp>
      <p:sp>
        <p:nvSpPr>
          <p:cNvPr id="655" name="Google Shape;655;p84"/>
          <p:cNvSpPr/>
          <p:nvPr/>
        </p:nvSpPr>
        <p:spPr>
          <a:xfrm>
            <a:off x="386299" y="2405001"/>
            <a:ext cx="1045200" cy="976800"/>
          </a:xfrm>
          <a:prstGeom prst="ellipse">
            <a:avLst/>
          </a:prstGeom>
          <a:noFill/>
          <a:ln cap="flat" cmpd="sng" w="28575">
            <a:solidFill>
              <a:srgbClr val="2D40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File</a:t>
            </a:r>
            <a:endParaRPr sz="1200"/>
          </a:p>
        </p:txBody>
      </p:sp>
      <p:sp>
        <p:nvSpPr>
          <p:cNvPr id="656" name="Google Shape;656;p84"/>
          <p:cNvSpPr/>
          <p:nvPr/>
        </p:nvSpPr>
        <p:spPr>
          <a:xfrm>
            <a:off x="2962506" y="2405011"/>
            <a:ext cx="1045200" cy="976800"/>
          </a:xfrm>
          <a:prstGeom prst="ellipse">
            <a:avLst/>
          </a:prstGeom>
          <a:noFill/>
          <a:ln cap="flat" cmpd="sng" w="28575">
            <a:solidFill>
              <a:srgbClr val="2D40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IP</a:t>
            </a:r>
            <a:endParaRPr sz="1200"/>
          </a:p>
        </p:txBody>
      </p:sp>
      <p:sp>
        <p:nvSpPr>
          <p:cNvPr id="657" name="Google Shape;657;p84"/>
          <p:cNvSpPr/>
          <p:nvPr/>
        </p:nvSpPr>
        <p:spPr>
          <a:xfrm>
            <a:off x="5079698" y="2404998"/>
            <a:ext cx="1045200" cy="976800"/>
          </a:xfrm>
          <a:prstGeom prst="ellipse">
            <a:avLst/>
          </a:prstGeom>
          <a:noFill/>
          <a:ln cap="flat" cmpd="sng" w="28575">
            <a:solidFill>
              <a:srgbClr val="2D40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Domain</a:t>
            </a:r>
            <a:endParaRPr sz="1200"/>
          </a:p>
        </p:txBody>
      </p:sp>
      <p:sp>
        <p:nvSpPr>
          <p:cNvPr id="658" name="Google Shape;658;p84"/>
          <p:cNvSpPr txBox="1"/>
          <p:nvPr/>
        </p:nvSpPr>
        <p:spPr>
          <a:xfrm>
            <a:off x="1625725" y="2573975"/>
            <a:ext cx="11037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Calls out to</a:t>
            </a:r>
            <a:endParaRPr>
              <a:solidFill>
                <a:schemeClr val="accent2"/>
              </a:solidFill>
            </a:endParaRPr>
          </a:p>
        </p:txBody>
      </p:sp>
      <p:sp>
        <p:nvSpPr>
          <p:cNvPr id="659" name="Google Shape;659;p84"/>
          <p:cNvSpPr txBox="1"/>
          <p:nvPr/>
        </p:nvSpPr>
        <p:spPr>
          <a:xfrm>
            <a:off x="4053875" y="2573975"/>
            <a:ext cx="11037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Hosts</a:t>
            </a:r>
            <a:endParaRPr>
              <a:solidFill>
                <a:schemeClr val="accent2"/>
              </a:solidFill>
            </a:endParaRPr>
          </a:p>
        </p:txBody>
      </p:sp>
      <p:cxnSp>
        <p:nvCxnSpPr>
          <p:cNvPr id="660" name="Google Shape;660;p84"/>
          <p:cNvCxnSpPr>
            <a:stCxn id="657" idx="2"/>
            <a:endCxn id="656" idx="6"/>
          </p:cNvCxnSpPr>
          <p:nvPr/>
        </p:nvCxnSpPr>
        <p:spPr>
          <a:xfrm rot="10800000">
            <a:off x="4007798" y="2893398"/>
            <a:ext cx="1071900" cy="0"/>
          </a:xfrm>
          <a:prstGeom prst="straightConnector1">
            <a:avLst/>
          </a:prstGeom>
          <a:noFill/>
          <a:ln cap="flat" cmpd="sng" w="28575">
            <a:solidFill>
              <a:schemeClr val="accent2"/>
            </a:solidFill>
            <a:prstDash val="solid"/>
            <a:round/>
            <a:headEnd len="med" w="med" type="none"/>
            <a:tailEnd len="med" w="med" type="none"/>
          </a:ln>
        </p:spPr>
      </p:cxnSp>
      <p:cxnSp>
        <p:nvCxnSpPr>
          <p:cNvPr id="661" name="Google Shape;661;p84"/>
          <p:cNvCxnSpPr>
            <a:stCxn id="655" idx="6"/>
            <a:endCxn id="656" idx="2"/>
          </p:cNvCxnSpPr>
          <p:nvPr/>
        </p:nvCxnSpPr>
        <p:spPr>
          <a:xfrm>
            <a:off x="1431499" y="2893401"/>
            <a:ext cx="1530900" cy="0"/>
          </a:xfrm>
          <a:prstGeom prst="straightConnector1">
            <a:avLst/>
          </a:prstGeom>
          <a:noFill/>
          <a:ln cap="flat" cmpd="sng" w="28575">
            <a:solidFill>
              <a:schemeClr val="accent2"/>
            </a:solidFill>
            <a:prstDash val="solid"/>
            <a:round/>
            <a:headEnd len="med" w="med" type="none"/>
            <a:tailEnd len="med" w="med" type="none"/>
          </a:ln>
        </p:spPr>
      </p:cxnSp>
      <p:sp>
        <p:nvSpPr>
          <p:cNvPr id="662" name="Google Shape;662;p84"/>
          <p:cNvSpPr txBox="1"/>
          <p:nvPr/>
        </p:nvSpPr>
        <p:spPr>
          <a:xfrm>
            <a:off x="6443750" y="1334775"/>
            <a:ext cx="2266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When it comes to the security space, most investigations are represented with graphs.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Relationships between malware and infrastructure are particularly commonly represented in this way.</a:t>
            </a:r>
            <a:endParaRPr>
              <a:latin typeface="Anaheim"/>
              <a:ea typeface="Anaheim"/>
              <a:cs typeface="Anaheim"/>
              <a:sym typeface="Anahei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Maltego</a:t>
            </a:r>
            <a:endParaRPr/>
          </a:p>
        </p:txBody>
      </p:sp>
      <p:pic>
        <p:nvPicPr>
          <p:cNvPr id="668" name="Google Shape;668;p85"/>
          <p:cNvPicPr preferRelativeResize="0"/>
          <p:nvPr/>
        </p:nvPicPr>
        <p:blipFill>
          <a:blip r:embed="rId3">
            <a:alphaModFix/>
          </a:blip>
          <a:stretch>
            <a:fillRect/>
          </a:stretch>
        </p:blipFill>
        <p:spPr>
          <a:xfrm>
            <a:off x="545363" y="1159350"/>
            <a:ext cx="4517525" cy="2175100"/>
          </a:xfrm>
          <a:prstGeom prst="rect">
            <a:avLst/>
          </a:prstGeom>
          <a:noFill/>
          <a:ln>
            <a:noFill/>
          </a:ln>
        </p:spPr>
      </p:pic>
      <p:pic>
        <p:nvPicPr>
          <p:cNvPr id="669" name="Google Shape;669;p85"/>
          <p:cNvPicPr preferRelativeResize="0"/>
          <p:nvPr/>
        </p:nvPicPr>
        <p:blipFill>
          <a:blip r:embed="rId4">
            <a:alphaModFix/>
          </a:blip>
          <a:stretch>
            <a:fillRect/>
          </a:stretch>
        </p:blipFill>
        <p:spPr>
          <a:xfrm>
            <a:off x="5215276" y="1191375"/>
            <a:ext cx="3536751" cy="2175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6"/>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Graph Exercise</a:t>
            </a:r>
            <a:endParaRPr/>
          </a:p>
        </p:txBody>
      </p:sp>
      <p:sp>
        <p:nvSpPr>
          <p:cNvPr id="675" name="Google Shape;675;p86"/>
          <p:cNvSpPr txBox="1"/>
          <p:nvPr/>
        </p:nvSpPr>
        <p:spPr>
          <a:xfrm>
            <a:off x="421175" y="1137425"/>
            <a:ext cx="4020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“Our client received two separate emails from the same sender (badguy@evil.com). The first contained a link (evil.com/bad) that directed them to download a file that investigators determined to be malicious (10b82fa8a243771da72815f1a24f2a30). The second email contained the same exact file as an attachment. The file in each instance had the same C2 domain (bad.com). At the time of the first email, this domain resolved to one IP address (256.256.256.256); at the time of the second, it resolved to another (0.0.0.0). Both IPs were obtained from the same bullet-proof hoster (“bullethost”), and also hosted a known phishing domain we believe to have been used by the same campaign (phishy.com).”</a:t>
            </a:r>
            <a:endParaRPr>
              <a:latin typeface="Anaheim"/>
              <a:ea typeface="Anaheim"/>
              <a:cs typeface="Anaheim"/>
              <a:sym typeface="Anaheim"/>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Graph Exercise</a:t>
            </a:r>
            <a:endParaRPr/>
          </a:p>
        </p:txBody>
      </p:sp>
      <p:sp>
        <p:nvSpPr>
          <p:cNvPr id="681" name="Google Shape;681;p87"/>
          <p:cNvSpPr txBox="1"/>
          <p:nvPr/>
        </p:nvSpPr>
        <p:spPr>
          <a:xfrm>
            <a:off x="421175" y="1137425"/>
            <a:ext cx="4020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“Our client received two separate emails from </a:t>
            </a:r>
            <a:r>
              <a:rPr lang="en">
                <a:solidFill>
                  <a:schemeClr val="accent2"/>
                </a:solidFill>
                <a:latin typeface="Anaheim"/>
                <a:ea typeface="Anaheim"/>
                <a:cs typeface="Anaheim"/>
                <a:sym typeface="Anaheim"/>
              </a:rPr>
              <a:t>badguy@evil.com</a:t>
            </a:r>
            <a:r>
              <a:rPr lang="en">
                <a:latin typeface="Anaheim"/>
                <a:ea typeface="Anaheim"/>
                <a:cs typeface="Anaheim"/>
                <a:sym typeface="Anaheim"/>
              </a:rPr>
              <a:t>. The first contained a link (</a:t>
            </a:r>
            <a:r>
              <a:rPr lang="en">
                <a:solidFill>
                  <a:schemeClr val="accent2"/>
                </a:solidFill>
                <a:latin typeface="Anaheim"/>
                <a:ea typeface="Anaheim"/>
                <a:cs typeface="Anaheim"/>
                <a:sym typeface="Anaheim"/>
              </a:rPr>
              <a:t>evil.com/bad</a:t>
            </a:r>
            <a:r>
              <a:rPr lang="en">
                <a:latin typeface="Anaheim"/>
                <a:ea typeface="Anaheim"/>
                <a:cs typeface="Anaheim"/>
                <a:sym typeface="Anaheim"/>
              </a:rPr>
              <a:t>) that directed them to download a file that investigators determined to be malicious (</a:t>
            </a:r>
            <a:r>
              <a:rPr lang="en">
                <a:solidFill>
                  <a:schemeClr val="accent2"/>
                </a:solidFill>
                <a:latin typeface="Anaheim"/>
                <a:ea typeface="Anaheim"/>
                <a:cs typeface="Anaheim"/>
                <a:sym typeface="Anaheim"/>
              </a:rPr>
              <a:t>10b82fa8a243771da72815f1a24f2a30</a:t>
            </a:r>
            <a:r>
              <a:rPr lang="en">
                <a:latin typeface="Anaheim"/>
                <a:ea typeface="Anaheim"/>
                <a:cs typeface="Anaheim"/>
                <a:sym typeface="Anaheim"/>
              </a:rPr>
              <a:t>). The second email contained the same exact file as an attachment. The file in each instance had the same C2 domain - </a:t>
            </a:r>
            <a:r>
              <a:rPr lang="en">
                <a:solidFill>
                  <a:schemeClr val="accent2"/>
                </a:solidFill>
                <a:latin typeface="Anaheim"/>
                <a:ea typeface="Anaheim"/>
                <a:cs typeface="Anaheim"/>
                <a:sym typeface="Anaheim"/>
              </a:rPr>
              <a:t>bad.com</a:t>
            </a:r>
            <a:r>
              <a:rPr lang="en">
                <a:latin typeface="Anaheim"/>
                <a:ea typeface="Anaheim"/>
                <a:cs typeface="Anaheim"/>
                <a:sym typeface="Anaheim"/>
              </a:rPr>
              <a:t>. At the time of the first email, this domain resolved to </a:t>
            </a:r>
            <a:r>
              <a:rPr lang="en">
                <a:solidFill>
                  <a:schemeClr val="accent2"/>
                </a:solidFill>
                <a:latin typeface="Anaheim"/>
                <a:ea typeface="Anaheim"/>
                <a:cs typeface="Anaheim"/>
                <a:sym typeface="Anaheim"/>
              </a:rPr>
              <a:t>255</a:t>
            </a:r>
            <a:r>
              <a:rPr lang="en">
                <a:solidFill>
                  <a:schemeClr val="accent2"/>
                </a:solidFill>
                <a:latin typeface="Anaheim"/>
                <a:ea typeface="Anaheim"/>
                <a:cs typeface="Anaheim"/>
                <a:sym typeface="Anaheim"/>
              </a:rPr>
              <a:t>.255.255.255</a:t>
            </a:r>
            <a:r>
              <a:rPr lang="en">
                <a:latin typeface="Anaheim"/>
                <a:ea typeface="Anaheim"/>
                <a:cs typeface="Anaheim"/>
                <a:sym typeface="Anaheim"/>
              </a:rPr>
              <a:t>; at the time of the second, it resolved to </a:t>
            </a:r>
            <a:r>
              <a:rPr lang="en">
                <a:solidFill>
                  <a:schemeClr val="accent2"/>
                </a:solidFill>
                <a:latin typeface="Anaheim"/>
                <a:ea typeface="Anaheim"/>
                <a:cs typeface="Anaheim"/>
                <a:sym typeface="Anaheim"/>
              </a:rPr>
              <a:t>0.0.0.0</a:t>
            </a:r>
            <a:r>
              <a:rPr lang="en">
                <a:latin typeface="Anaheim"/>
                <a:ea typeface="Anaheim"/>
                <a:cs typeface="Anaheim"/>
                <a:sym typeface="Anaheim"/>
              </a:rPr>
              <a:t>. Both IPs were obtained from the same bullet-proof hoster (a company named “</a:t>
            </a:r>
            <a:r>
              <a:rPr lang="en">
                <a:solidFill>
                  <a:schemeClr val="accent2"/>
                </a:solidFill>
                <a:latin typeface="Anaheim"/>
                <a:ea typeface="Anaheim"/>
                <a:cs typeface="Anaheim"/>
                <a:sym typeface="Anaheim"/>
              </a:rPr>
              <a:t>bullethost</a:t>
            </a:r>
            <a:r>
              <a:rPr lang="en">
                <a:latin typeface="Anaheim"/>
                <a:ea typeface="Anaheim"/>
                <a:cs typeface="Anaheim"/>
                <a:sym typeface="Anaheim"/>
              </a:rPr>
              <a:t>”), and also hosted a known phishing domain we believe to have been used by the same campaign (</a:t>
            </a:r>
            <a:r>
              <a:rPr lang="en">
                <a:solidFill>
                  <a:schemeClr val="accent2"/>
                </a:solidFill>
                <a:latin typeface="Anaheim"/>
                <a:ea typeface="Anaheim"/>
                <a:cs typeface="Anaheim"/>
                <a:sym typeface="Anaheim"/>
              </a:rPr>
              <a:t>phishy.com</a:t>
            </a:r>
            <a:r>
              <a:rPr lang="en">
                <a:latin typeface="Anaheim"/>
                <a:ea typeface="Anaheim"/>
                <a:cs typeface="Anaheim"/>
                <a:sym typeface="Anaheim"/>
              </a:rPr>
              <a:t>).”</a:t>
            </a:r>
            <a:endParaRPr>
              <a:latin typeface="Anaheim"/>
              <a:ea typeface="Anaheim"/>
              <a:cs typeface="Anaheim"/>
              <a:sym typeface="Anaheim"/>
            </a:endParaRPr>
          </a:p>
        </p:txBody>
      </p:sp>
      <p:sp>
        <p:nvSpPr>
          <p:cNvPr id="682" name="Google Shape;682;p87"/>
          <p:cNvSpPr txBox="1"/>
          <p:nvPr/>
        </p:nvSpPr>
        <p:spPr>
          <a:xfrm>
            <a:off x="5181800" y="1238025"/>
            <a:ext cx="3484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Nodes:</a:t>
            </a:r>
            <a:endParaRPr b="1">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badguy@evil.com (email address)</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evil.com (domain)</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evil.com/bad (url)</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10b82fa8a243771da72815f1a24f2a30 (file hash)</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bad.com (domain)</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255.255.255.255</a:t>
            </a:r>
            <a:r>
              <a:rPr lang="en">
                <a:solidFill>
                  <a:schemeClr val="accent2"/>
                </a:solidFill>
                <a:latin typeface="Anaheim"/>
                <a:ea typeface="Anaheim"/>
                <a:cs typeface="Anaheim"/>
                <a:sym typeface="Anaheim"/>
              </a:rPr>
              <a:t> (ip address)</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0.0.0.0 (ip address)</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Bullethost (hosting service)</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lang="en">
                <a:solidFill>
                  <a:schemeClr val="accent2"/>
                </a:solidFill>
                <a:latin typeface="Anaheim"/>
                <a:ea typeface="Anaheim"/>
                <a:cs typeface="Anaheim"/>
                <a:sym typeface="Anaheim"/>
              </a:rPr>
              <a:t>Phishy.com (domain)</a:t>
            </a:r>
            <a:endParaRPr>
              <a:solidFill>
                <a:schemeClr val="accent2"/>
              </a:solidFill>
              <a:latin typeface="Anaheim"/>
              <a:ea typeface="Anaheim"/>
              <a:cs typeface="Anaheim"/>
              <a:sym typeface="Anaheim"/>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Graph Exercise</a:t>
            </a:r>
            <a:endParaRPr/>
          </a:p>
        </p:txBody>
      </p:sp>
      <p:pic>
        <p:nvPicPr>
          <p:cNvPr id="688" name="Google Shape;688;p88"/>
          <p:cNvPicPr preferRelativeResize="0"/>
          <p:nvPr/>
        </p:nvPicPr>
        <p:blipFill>
          <a:blip r:embed="rId3">
            <a:alphaModFix/>
          </a:blip>
          <a:stretch>
            <a:fillRect/>
          </a:stretch>
        </p:blipFill>
        <p:spPr>
          <a:xfrm>
            <a:off x="4721425" y="1068825"/>
            <a:ext cx="3086690" cy="3900201"/>
          </a:xfrm>
          <a:prstGeom prst="rect">
            <a:avLst/>
          </a:prstGeom>
          <a:noFill/>
          <a:ln>
            <a:noFill/>
          </a:ln>
        </p:spPr>
      </p:pic>
      <p:sp>
        <p:nvSpPr>
          <p:cNvPr id="689" name="Google Shape;689;p88"/>
          <p:cNvSpPr txBox="1"/>
          <p:nvPr/>
        </p:nvSpPr>
        <p:spPr>
          <a:xfrm>
            <a:off x="421175" y="1137425"/>
            <a:ext cx="4020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“Our client received two separate emails from </a:t>
            </a:r>
            <a:r>
              <a:rPr lang="en">
                <a:solidFill>
                  <a:schemeClr val="accent2"/>
                </a:solidFill>
                <a:latin typeface="Anaheim"/>
                <a:ea typeface="Anaheim"/>
                <a:cs typeface="Anaheim"/>
                <a:sym typeface="Anaheim"/>
              </a:rPr>
              <a:t>badguy@evil.com</a:t>
            </a:r>
            <a:r>
              <a:rPr lang="en">
                <a:latin typeface="Anaheim"/>
                <a:ea typeface="Anaheim"/>
                <a:cs typeface="Anaheim"/>
                <a:sym typeface="Anaheim"/>
              </a:rPr>
              <a:t>. The first contained a link (</a:t>
            </a:r>
            <a:r>
              <a:rPr lang="en">
                <a:solidFill>
                  <a:schemeClr val="accent2"/>
                </a:solidFill>
                <a:latin typeface="Anaheim"/>
                <a:ea typeface="Anaheim"/>
                <a:cs typeface="Anaheim"/>
                <a:sym typeface="Anaheim"/>
              </a:rPr>
              <a:t>evil.com/bad</a:t>
            </a:r>
            <a:r>
              <a:rPr lang="en">
                <a:latin typeface="Anaheim"/>
                <a:ea typeface="Anaheim"/>
                <a:cs typeface="Anaheim"/>
                <a:sym typeface="Anaheim"/>
              </a:rPr>
              <a:t>) that directed them to download a file that investigators determined to be malicious (</a:t>
            </a:r>
            <a:r>
              <a:rPr lang="en">
                <a:solidFill>
                  <a:schemeClr val="accent2"/>
                </a:solidFill>
                <a:latin typeface="Anaheim"/>
                <a:ea typeface="Anaheim"/>
                <a:cs typeface="Anaheim"/>
                <a:sym typeface="Anaheim"/>
              </a:rPr>
              <a:t>10b82fa8a243771da72815f1a24f2a30</a:t>
            </a:r>
            <a:r>
              <a:rPr lang="en">
                <a:latin typeface="Anaheim"/>
                <a:ea typeface="Anaheim"/>
                <a:cs typeface="Anaheim"/>
                <a:sym typeface="Anaheim"/>
              </a:rPr>
              <a:t>). The second email contained the same exact file as an attachment. The file in each instance had the same C2 domain - </a:t>
            </a:r>
            <a:r>
              <a:rPr lang="en">
                <a:solidFill>
                  <a:schemeClr val="accent2"/>
                </a:solidFill>
                <a:latin typeface="Anaheim"/>
                <a:ea typeface="Anaheim"/>
                <a:cs typeface="Anaheim"/>
                <a:sym typeface="Anaheim"/>
              </a:rPr>
              <a:t>bad.com</a:t>
            </a:r>
            <a:r>
              <a:rPr lang="en">
                <a:latin typeface="Anaheim"/>
                <a:ea typeface="Anaheim"/>
                <a:cs typeface="Anaheim"/>
                <a:sym typeface="Anaheim"/>
              </a:rPr>
              <a:t>. At the time of the first email, this domain resolved to </a:t>
            </a:r>
            <a:r>
              <a:rPr lang="en">
                <a:solidFill>
                  <a:schemeClr val="accent2"/>
                </a:solidFill>
                <a:latin typeface="Anaheim"/>
                <a:ea typeface="Anaheim"/>
                <a:cs typeface="Anaheim"/>
                <a:sym typeface="Anaheim"/>
              </a:rPr>
              <a:t>255.255.255.255</a:t>
            </a:r>
            <a:r>
              <a:rPr lang="en">
                <a:latin typeface="Anaheim"/>
                <a:ea typeface="Anaheim"/>
                <a:cs typeface="Anaheim"/>
                <a:sym typeface="Anaheim"/>
              </a:rPr>
              <a:t>; at the time of the second, it resolved to </a:t>
            </a:r>
            <a:r>
              <a:rPr lang="en">
                <a:solidFill>
                  <a:schemeClr val="accent2"/>
                </a:solidFill>
                <a:latin typeface="Anaheim"/>
                <a:ea typeface="Anaheim"/>
                <a:cs typeface="Anaheim"/>
                <a:sym typeface="Anaheim"/>
              </a:rPr>
              <a:t>0.0.0.0</a:t>
            </a:r>
            <a:r>
              <a:rPr lang="en">
                <a:latin typeface="Anaheim"/>
                <a:ea typeface="Anaheim"/>
                <a:cs typeface="Anaheim"/>
                <a:sym typeface="Anaheim"/>
              </a:rPr>
              <a:t>. Both IPs were obtained from the same bullet-proof hoster (a company named “</a:t>
            </a:r>
            <a:r>
              <a:rPr lang="en">
                <a:solidFill>
                  <a:schemeClr val="accent2"/>
                </a:solidFill>
                <a:latin typeface="Anaheim"/>
                <a:ea typeface="Anaheim"/>
                <a:cs typeface="Anaheim"/>
                <a:sym typeface="Anaheim"/>
              </a:rPr>
              <a:t>bullethost</a:t>
            </a:r>
            <a:r>
              <a:rPr lang="en">
                <a:latin typeface="Anaheim"/>
                <a:ea typeface="Anaheim"/>
                <a:cs typeface="Anaheim"/>
                <a:sym typeface="Anaheim"/>
              </a:rPr>
              <a:t>”), and also hosted a known phishing domain we believe to have been used by the same campaign (</a:t>
            </a:r>
            <a:r>
              <a:rPr lang="en">
                <a:solidFill>
                  <a:schemeClr val="accent2"/>
                </a:solidFill>
                <a:latin typeface="Anaheim"/>
                <a:ea typeface="Anaheim"/>
                <a:cs typeface="Anaheim"/>
                <a:sym typeface="Anaheim"/>
              </a:rPr>
              <a:t>phishy.com</a:t>
            </a:r>
            <a:r>
              <a:rPr lang="en">
                <a:latin typeface="Anaheim"/>
                <a:ea typeface="Anaheim"/>
                <a:cs typeface="Anaheim"/>
                <a:sym typeface="Anaheim"/>
              </a:rPr>
              <a:t>).”</a:t>
            </a:r>
            <a:endParaRPr>
              <a:latin typeface="Anaheim"/>
              <a:ea typeface="Anaheim"/>
              <a:cs typeface="Anaheim"/>
              <a:sym typeface="Anaheim"/>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9"/>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VT Exercise</a:t>
            </a:r>
            <a:endParaRPr/>
          </a:p>
        </p:txBody>
      </p:sp>
      <p:sp>
        <p:nvSpPr>
          <p:cNvPr id="695" name="Google Shape;695;p89"/>
          <p:cNvSpPr txBox="1"/>
          <p:nvPr/>
        </p:nvSpPr>
        <p:spPr>
          <a:xfrm>
            <a:off x="368225" y="1139175"/>
            <a:ext cx="8296200" cy="3732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lang="en">
                <a:latin typeface="Anaheim"/>
                <a:ea typeface="Anaheim"/>
                <a:cs typeface="Anaheim"/>
                <a:sym typeface="Anaheim"/>
              </a:rPr>
              <a:t>Sign up for an account with your Georgetown email address (emails sent out)</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Create a new graph (</a:t>
            </a:r>
            <a:r>
              <a:rPr lang="en" u="sng">
                <a:solidFill>
                  <a:schemeClr val="hlink"/>
                </a:solidFill>
                <a:latin typeface="Anaheim"/>
                <a:ea typeface="Anaheim"/>
                <a:cs typeface="Anaheim"/>
                <a:sym typeface="Anaheim"/>
                <a:hlinkClick r:id="rId3"/>
              </a:rPr>
              <a:t>https://www.virustotal.com/graph/</a:t>
            </a:r>
            <a:r>
              <a:rPr lang="en">
                <a:latin typeface="Anaheim"/>
                <a:ea typeface="Anaheim"/>
                <a:cs typeface="Anaheim"/>
                <a:sym typeface="Anaheim"/>
              </a:rPr>
              <a:t>)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Try to discover anything interesting that you can about a file. You may pick one of your choice that’s in VT or use an example:</a:t>
            </a:r>
            <a:endParaRPr>
              <a:latin typeface="Anaheim"/>
              <a:ea typeface="Anaheim"/>
              <a:cs typeface="Anaheim"/>
              <a:sym typeface="Anaheim"/>
            </a:endParaRPr>
          </a:p>
          <a:p>
            <a:pPr indent="-317500" lvl="1" marL="914400" marR="76200" rtl="0" algn="l">
              <a:lnSpc>
                <a:spcPct val="150001"/>
              </a:lnSpc>
              <a:spcBef>
                <a:spcPts val="0"/>
              </a:spcBef>
              <a:spcAft>
                <a:spcPts val="0"/>
              </a:spcAft>
              <a:buSzPts val="1400"/>
              <a:buFont typeface="Anaheim"/>
              <a:buChar char="○"/>
            </a:pPr>
            <a:r>
              <a:rPr lang="en" sz="900">
                <a:solidFill>
                  <a:srgbClr val="1D1C1D"/>
                </a:solidFill>
                <a:latin typeface="Consolas"/>
                <a:ea typeface="Consolas"/>
                <a:cs typeface="Consolas"/>
                <a:sym typeface="Consolas"/>
              </a:rPr>
              <a:t>1d4e54529feef53850f97f39029a906d53f3d4b2aea8373e27c413324a55681c</a:t>
            </a:r>
            <a:endParaRPr sz="900">
              <a:solidFill>
                <a:srgbClr val="1D1C1D"/>
              </a:solidFill>
              <a:latin typeface="Consolas"/>
              <a:ea typeface="Consolas"/>
              <a:cs typeface="Consolas"/>
              <a:sym typeface="Consolas"/>
            </a:endParaRPr>
          </a:p>
          <a:p>
            <a:pPr indent="-285750" lvl="1" marL="914400" marR="76200" rtl="0" algn="l">
              <a:lnSpc>
                <a:spcPct val="150001"/>
              </a:lnSpc>
              <a:spcBef>
                <a:spcPts val="0"/>
              </a:spcBef>
              <a:spcAft>
                <a:spcPts val="0"/>
              </a:spcAft>
              <a:buClr>
                <a:srgbClr val="1D1C1D"/>
              </a:buClr>
              <a:buSzPts val="900"/>
              <a:buFont typeface="Consolas"/>
              <a:buChar char="○"/>
            </a:pPr>
            <a:r>
              <a:rPr lang="en" sz="900">
                <a:solidFill>
                  <a:srgbClr val="1D1C1D"/>
                </a:solidFill>
                <a:latin typeface="Consolas"/>
                <a:ea typeface="Consolas"/>
                <a:cs typeface="Consolas"/>
                <a:sym typeface="Consolas"/>
              </a:rPr>
              <a:t>8a730266c62fa79435497b1d7db38011e63b6c53b48593d65c24c36044d92dba</a:t>
            </a:r>
            <a:endParaRPr sz="900">
              <a:solidFill>
                <a:srgbClr val="1D1C1D"/>
              </a:solidFill>
              <a:latin typeface="Consolas"/>
              <a:ea typeface="Consolas"/>
              <a:cs typeface="Consolas"/>
              <a:sym typeface="Consolas"/>
            </a:endParaRPr>
          </a:p>
          <a:p>
            <a:pPr indent="0" lvl="0" marL="0" marR="76200" rtl="0" algn="l">
              <a:lnSpc>
                <a:spcPct val="150001"/>
              </a:lnSpc>
              <a:spcBef>
                <a:spcPts val="300"/>
              </a:spcBef>
              <a:spcAft>
                <a:spcPts val="0"/>
              </a:spcAft>
              <a:buNone/>
            </a:pPr>
            <a:r>
              <a:t/>
            </a:r>
            <a:endParaRPr sz="900">
              <a:solidFill>
                <a:srgbClr val="1D1C1D"/>
              </a:solidFill>
              <a:latin typeface="Consolas"/>
              <a:ea typeface="Consolas"/>
              <a:cs typeface="Consolas"/>
              <a:sym typeface="Consolas"/>
            </a:endParaRPr>
          </a:p>
          <a:p>
            <a:pPr indent="0" lvl="0" marL="0" marR="76200" rtl="0" algn="l">
              <a:lnSpc>
                <a:spcPct val="150001"/>
              </a:lnSpc>
              <a:spcBef>
                <a:spcPts val="300"/>
              </a:spcBef>
              <a:spcAft>
                <a:spcPts val="0"/>
              </a:spcAft>
              <a:buNone/>
            </a:pPr>
            <a:r>
              <a:rPr lang="en">
                <a:solidFill>
                  <a:srgbClr val="1D1C1D"/>
                </a:solidFill>
                <a:latin typeface="Consolas"/>
                <a:ea typeface="Consolas"/>
                <a:cs typeface="Consolas"/>
                <a:sym typeface="Consolas"/>
              </a:rPr>
              <a:t>Common Malware Pivots:</a:t>
            </a:r>
            <a:endParaRPr>
              <a:solidFill>
                <a:srgbClr val="1D1C1D"/>
              </a:solidFill>
              <a:latin typeface="Consolas"/>
              <a:ea typeface="Consolas"/>
              <a:cs typeface="Consolas"/>
              <a:sym typeface="Consolas"/>
            </a:endParaRPr>
          </a:p>
          <a:p>
            <a:pPr indent="-317500" lvl="0" marL="457200" marR="76200" rtl="0" algn="l">
              <a:lnSpc>
                <a:spcPct val="150001"/>
              </a:lnSpc>
              <a:spcBef>
                <a:spcPts val="300"/>
              </a:spcBef>
              <a:spcAft>
                <a:spcPts val="0"/>
              </a:spcAft>
              <a:buClr>
                <a:srgbClr val="1D1C1D"/>
              </a:buClr>
              <a:buSzPts val="1400"/>
              <a:buFont typeface="Consolas"/>
              <a:buChar char="●"/>
            </a:pPr>
            <a:r>
              <a:rPr lang="en">
                <a:solidFill>
                  <a:srgbClr val="1D1C1D"/>
                </a:solidFill>
                <a:latin typeface="Consolas"/>
                <a:ea typeface="Consolas"/>
                <a:cs typeface="Consolas"/>
                <a:sym typeface="Consolas"/>
              </a:rPr>
              <a:t>Command and Control (C2, C&amp;C, CC) infrastructure: where a file reaches out to for instructions or to exfil information.</a:t>
            </a:r>
            <a:endParaRPr>
              <a:solidFill>
                <a:srgbClr val="1D1C1D"/>
              </a:solidFill>
              <a:latin typeface="Consolas"/>
              <a:ea typeface="Consolas"/>
              <a:cs typeface="Consolas"/>
              <a:sym typeface="Consolas"/>
            </a:endParaRPr>
          </a:p>
          <a:p>
            <a:pPr indent="-317500" lvl="0" marL="457200" marR="76200" rtl="0" algn="l">
              <a:lnSpc>
                <a:spcPct val="150001"/>
              </a:lnSpc>
              <a:spcBef>
                <a:spcPts val="0"/>
              </a:spcBef>
              <a:spcAft>
                <a:spcPts val="0"/>
              </a:spcAft>
              <a:buClr>
                <a:srgbClr val="1D1C1D"/>
              </a:buClr>
              <a:buSzPts val="1400"/>
              <a:buFont typeface="Consolas"/>
              <a:buChar char="●"/>
            </a:pPr>
            <a:r>
              <a:rPr lang="en">
                <a:solidFill>
                  <a:srgbClr val="1D1C1D"/>
                </a:solidFill>
                <a:latin typeface="Consolas"/>
                <a:ea typeface="Consolas"/>
                <a:cs typeface="Consolas"/>
                <a:sym typeface="Consolas"/>
              </a:rPr>
              <a:t>PDB strings: debug related strings that may point to a common author</a:t>
            </a:r>
            <a:endParaRPr>
              <a:solidFill>
                <a:srgbClr val="1D1C1D"/>
              </a:solidFill>
              <a:latin typeface="Consolas"/>
              <a:ea typeface="Consolas"/>
              <a:cs typeface="Consolas"/>
              <a:sym typeface="Consolas"/>
            </a:endParaRPr>
          </a:p>
          <a:p>
            <a:pPr indent="-317500" lvl="0" marL="457200" marR="76200" rtl="0" algn="l">
              <a:lnSpc>
                <a:spcPct val="150001"/>
              </a:lnSpc>
              <a:spcBef>
                <a:spcPts val="0"/>
              </a:spcBef>
              <a:spcAft>
                <a:spcPts val="0"/>
              </a:spcAft>
              <a:buClr>
                <a:srgbClr val="1D1C1D"/>
              </a:buClr>
              <a:buSzPts val="1400"/>
              <a:buFont typeface="Consolas"/>
              <a:buChar char="●"/>
            </a:pPr>
            <a:r>
              <a:rPr lang="en">
                <a:solidFill>
                  <a:srgbClr val="1D1C1D"/>
                </a:solidFill>
                <a:latin typeface="Consolas"/>
                <a:ea typeface="Consolas"/>
                <a:cs typeface="Consolas"/>
                <a:sym typeface="Consolas"/>
              </a:rPr>
              <a:t>PE file import hashes</a:t>
            </a:r>
            <a:endParaRPr>
              <a:solidFill>
                <a:srgbClr val="1D1C1D"/>
              </a:solidFill>
              <a:latin typeface="Consolas"/>
              <a:ea typeface="Consolas"/>
              <a:cs typeface="Consolas"/>
              <a:sym typeface="Consolas"/>
            </a:endParaRPr>
          </a:p>
          <a:p>
            <a:pPr indent="-317500" lvl="0" marL="457200" marR="76200" rtl="0" algn="l">
              <a:lnSpc>
                <a:spcPct val="150001"/>
              </a:lnSpc>
              <a:spcBef>
                <a:spcPts val="0"/>
              </a:spcBef>
              <a:spcAft>
                <a:spcPts val="0"/>
              </a:spcAft>
              <a:buClr>
                <a:srgbClr val="1D1C1D"/>
              </a:buClr>
              <a:buSzPts val="1400"/>
              <a:buFont typeface="Consolas"/>
              <a:buChar char="●"/>
            </a:pPr>
            <a:r>
              <a:rPr lang="en">
                <a:solidFill>
                  <a:srgbClr val="1D1C1D"/>
                </a:solidFill>
                <a:latin typeface="Consolas"/>
                <a:ea typeface="Consolas"/>
                <a:cs typeface="Consolas"/>
                <a:sym typeface="Consolas"/>
              </a:rPr>
              <a:t>YARA Rules (string-based pattern matching)</a:t>
            </a:r>
            <a:endParaRPr>
              <a:solidFill>
                <a:srgbClr val="1D1C1D"/>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0"/>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 to VirusTotal GraPh Example</a:t>
            </a:r>
            <a:endParaRPr/>
          </a:p>
        </p:txBody>
      </p:sp>
      <p:pic>
        <p:nvPicPr>
          <p:cNvPr id="701" name="Google Shape;701;p90"/>
          <p:cNvPicPr preferRelativeResize="0"/>
          <p:nvPr/>
        </p:nvPicPr>
        <p:blipFill>
          <a:blip r:embed="rId3">
            <a:alphaModFix/>
          </a:blip>
          <a:stretch>
            <a:fillRect/>
          </a:stretch>
        </p:blipFill>
        <p:spPr>
          <a:xfrm>
            <a:off x="667463" y="1090900"/>
            <a:ext cx="7809066" cy="3900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Dictionaries</a:t>
            </a:r>
            <a:endParaRPr/>
          </a:p>
          <a:p>
            <a:pPr indent="0" lvl="0" marL="0" rtl="0" algn="ctr">
              <a:spcBef>
                <a:spcPts val="0"/>
              </a:spcBef>
              <a:spcAft>
                <a:spcPts val="0"/>
              </a:spcAft>
              <a:buNone/>
            </a:pPr>
            <a:r>
              <a:rPr lang="en"/>
              <a:t>“Dicts”</a:t>
            </a:r>
            <a:endParaRPr/>
          </a:p>
        </p:txBody>
      </p:sp>
      <p:sp>
        <p:nvSpPr>
          <p:cNvPr id="208" name="Google Shape;208;p31"/>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t>
            </a:r>
            <a:r>
              <a:rPr i="1" lang="en"/>
              <a:t>unordered</a:t>
            </a:r>
            <a:r>
              <a:rPr lang="en"/>
              <a:t> collection that allows for the storage of unique key : non-unique value pairs. Because they are unordered, items are referenced by their unique keys and not by the index position. </a:t>
            </a:r>
            <a:endParaRPr i="1"/>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474600" y="629475"/>
            <a:ext cx="5478225" cy="4116125"/>
          </a:xfrm>
          <a:prstGeom prst="rect">
            <a:avLst/>
          </a:prstGeom>
          <a:noFill/>
          <a:ln>
            <a:noFill/>
          </a:ln>
        </p:spPr>
      </p:pic>
      <p:sp>
        <p:nvSpPr>
          <p:cNvPr id="214" name="Google Shape;214;p32"/>
          <p:cNvSpPr txBox="1"/>
          <p:nvPr/>
        </p:nvSpPr>
        <p:spPr>
          <a:xfrm>
            <a:off x="6167625" y="621800"/>
            <a:ext cx="24393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Python &amp; Real Dictionaries:</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Data is stored in key / value pairs</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You look data up by its key</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There’s only one value for each key, but that value can be an object with multiple parts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Not the same:</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Real dictionaries are ordered. Python dictionaries are not strictly ordered though they may tend towards the appearance of order.</a:t>
            </a:r>
            <a:endParaRPr>
              <a:latin typeface="Anaheim"/>
              <a:ea typeface="Anaheim"/>
              <a:cs typeface="Anaheim"/>
              <a:sym typeface="Anaheim"/>
            </a:endParaRPr>
          </a:p>
        </p:txBody>
      </p:sp>
      <p:sp>
        <p:nvSpPr>
          <p:cNvPr id="215" name="Google Shape;215;p32"/>
          <p:cNvSpPr txBox="1"/>
          <p:nvPr/>
        </p:nvSpPr>
        <p:spPr>
          <a:xfrm>
            <a:off x="1120600" y="2495550"/>
            <a:ext cx="582900" cy="5388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Pacifico"/>
                <a:ea typeface="Pacifico"/>
                <a:cs typeface="Pacifico"/>
                <a:sym typeface="Pacifico"/>
              </a:rPr>
              <a:t>key</a:t>
            </a:r>
            <a:endParaRPr b="1" sz="2300">
              <a:solidFill>
                <a:srgbClr val="0000FF"/>
              </a:solidFill>
              <a:latin typeface="Pacifico"/>
              <a:ea typeface="Pacifico"/>
              <a:cs typeface="Pacifico"/>
              <a:sym typeface="Pacifico"/>
            </a:endParaRPr>
          </a:p>
        </p:txBody>
      </p:sp>
      <p:sp>
        <p:nvSpPr>
          <p:cNvPr id="216" name="Google Shape;216;p32"/>
          <p:cNvSpPr/>
          <p:nvPr/>
        </p:nvSpPr>
        <p:spPr>
          <a:xfrm>
            <a:off x="1695875" y="3091925"/>
            <a:ext cx="4073400" cy="15573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217" name="Google Shape;217;p32"/>
          <p:cNvSpPr txBox="1"/>
          <p:nvPr/>
        </p:nvSpPr>
        <p:spPr>
          <a:xfrm>
            <a:off x="884325" y="3179550"/>
            <a:ext cx="914700" cy="5232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000FF"/>
                </a:solidFill>
                <a:latin typeface="Pacifico"/>
                <a:ea typeface="Pacifico"/>
                <a:cs typeface="Pacifico"/>
                <a:sym typeface="Pacifico"/>
              </a:rPr>
              <a:t>Value</a:t>
            </a:r>
            <a:endParaRPr b="1" sz="2200">
              <a:solidFill>
                <a:srgbClr val="0000FF"/>
              </a:solidFill>
              <a:latin typeface="Pacifico"/>
              <a:ea typeface="Pacifico"/>
              <a:cs typeface="Pacifico"/>
              <a:sym typeface="Pacifico"/>
            </a:endParaRPr>
          </a:p>
        </p:txBody>
      </p:sp>
      <p:sp>
        <p:nvSpPr>
          <p:cNvPr id="218" name="Google Shape;218;p32"/>
          <p:cNvSpPr/>
          <p:nvPr/>
        </p:nvSpPr>
        <p:spPr>
          <a:xfrm>
            <a:off x="1695875" y="2677388"/>
            <a:ext cx="1925400" cy="3528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Dictionary Syntax</a:t>
            </a:r>
            <a:endParaRPr/>
          </a:p>
        </p:txBody>
      </p:sp>
      <p:pic>
        <p:nvPicPr>
          <p:cNvPr id="224" name="Google Shape;224;p33"/>
          <p:cNvPicPr preferRelativeResize="0"/>
          <p:nvPr/>
        </p:nvPicPr>
        <p:blipFill rotWithShape="1">
          <a:blip r:embed="rId3">
            <a:alphaModFix/>
          </a:blip>
          <a:srcRect b="0" l="0" r="66380" t="0"/>
          <a:stretch/>
        </p:blipFill>
        <p:spPr>
          <a:xfrm>
            <a:off x="5214575" y="1992700"/>
            <a:ext cx="2971700" cy="1876325"/>
          </a:xfrm>
          <a:prstGeom prst="rect">
            <a:avLst/>
          </a:prstGeom>
          <a:noFill/>
          <a:ln>
            <a:noFill/>
          </a:ln>
        </p:spPr>
      </p:pic>
      <p:sp>
        <p:nvSpPr>
          <p:cNvPr id="225" name="Google Shape;225;p33"/>
          <p:cNvSpPr txBox="1"/>
          <p:nvPr/>
        </p:nvSpPr>
        <p:spPr>
          <a:xfrm>
            <a:off x="935225" y="1132125"/>
            <a:ext cx="3503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There are several ways to create a dictionary, but this is the standard and most commonly used syntax.</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The dictionary is set off with curly brackets at the front and end; within the brackets are declared key:value pairs in which the colon separates the key from the corresponding value. Each k:v pair is separated by commas.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It is not required but conventional to separate each item on a new line.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Values need not be unique and they can be other objects - </a:t>
            </a:r>
            <a:r>
              <a:rPr lang="en">
                <a:latin typeface="Anaheim"/>
                <a:ea typeface="Anaheim"/>
                <a:cs typeface="Anaheim"/>
                <a:sym typeface="Anaheim"/>
              </a:rPr>
              <a:t>including</a:t>
            </a:r>
            <a:r>
              <a:rPr lang="en">
                <a:latin typeface="Anaheim"/>
                <a:ea typeface="Anaheim"/>
                <a:cs typeface="Anaheim"/>
                <a:sym typeface="Anaheim"/>
              </a:rPr>
              <a:t> additional dictionaries (dictionaries that contain other dictionaries are often called “nested”).</a:t>
            </a:r>
            <a:endParaRPr>
              <a:latin typeface="Anaheim"/>
              <a:ea typeface="Anaheim"/>
              <a:cs typeface="Anaheim"/>
              <a:sym typeface="Anaheim"/>
            </a:endParaRPr>
          </a:p>
        </p:txBody>
      </p:sp>
    </p:spTree>
  </p:cSld>
  <p:clrMapOvr>
    <a:masterClrMapping/>
  </p:clrMapOvr>
</p:sld>
</file>

<file path=ppt/theme/theme1.xml><?xml version="1.0" encoding="utf-8"?>
<a:theme xmlns:a="http://schemas.openxmlformats.org/drawingml/2006/main" xmlns:r="http://schemas.openxmlformats.org/officeDocument/2006/relationships"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